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721" r:id="rId2"/>
    <p:sldId id="722" r:id="rId3"/>
    <p:sldId id="837" r:id="rId4"/>
    <p:sldId id="830" r:id="rId5"/>
    <p:sldId id="839" r:id="rId6"/>
    <p:sldId id="841" r:id="rId7"/>
    <p:sldId id="842" r:id="rId8"/>
    <p:sldId id="843" r:id="rId9"/>
    <p:sldId id="844" r:id="rId10"/>
    <p:sldId id="845" r:id="rId11"/>
    <p:sldId id="847" r:id="rId12"/>
    <p:sldId id="855" r:id="rId13"/>
    <p:sldId id="864" r:id="rId14"/>
    <p:sldId id="865" r:id="rId15"/>
    <p:sldId id="866" r:id="rId16"/>
    <p:sldId id="869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1. adatsor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E5-47D1-A49B-050A7ABAEB5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E5-47D1-A49B-050A7ABAEB5B}"/>
              </c:ext>
            </c:extLst>
          </c:dPt>
          <c:dLbls>
            <c:dLbl>
              <c:idx val="0"/>
              <c:layout>
                <c:manualLayout>
                  <c:x val="-5.0264044545816865E-2"/>
                  <c:y val="0.30582280496077818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E5-47D1-A49B-050A7ABAEB5B}"/>
                </c:ext>
              </c:extLst>
            </c:dLbl>
            <c:dLbl>
              <c:idx val="1"/>
              <c:layout>
                <c:manualLayout>
                  <c:x val="5.0264044545816865E-3"/>
                  <c:y val="-0.29577225601299767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E5-47D1-A49B-050A7ABAEB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Férfi</c:v>
                </c:pt>
                <c:pt idx="1">
                  <c:v>Nő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46.9</c:v>
                </c:pt>
                <c:pt idx="1">
                  <c:v>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E5-47D1-A49B-050A7ABAE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85529219043186"/>
          <c:y val="0.89440103339924737"/>
          <c:w val="0.48781373965678759"/>
          <c:h val="8.24495596600014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69555473370736E-2"/>
          <c:y val="3.8394575392299228E-2"/>
          <c:w val="0.70760605082833339"/>
          <c:h val="0.85407214051589708"/>
        </c:manualLayout>
      </c:layout>
      <c:lineChart>
        <c:grouping val="standar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KGFB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Munka1!$B$2:$I$2</c:f>
              <c:numCache>
                <c:formatCode>0.0</c:formatCode>
                <c:ptCount val="8"/>
                <c:pt idx="0">
                  <c:v>75.2</c:v>
                </c:pt>
                <c:pt idx="1">
                  <c:v>76</c:v>
                </c:pt>
                <c:pt idx="2">
                  <c:v>77.099999999999994</c:v>
                </c:pt>
                <c:pt idx="3" formatCode="General">
                  <c:v>83.3</c:v>
                </c:pt>
                <c:pt idx="4">
                  <c:v>80.3</c:v>
                </c:pt>
                <c:pt idx="5">
                  <c:v>83.7</c:v>
                </c:pt>
                <c:pt idx="6">
                  <c:v>81.599999999999994</c:v>
                </c:pt>
                <c:pt idx="7">
                  <c:v>82.830699999999993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6A-40A2-A02A-78B7539F248F}"/>
            </c:ext>
          </c:extLst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Casco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Munka1!$B$3:$I$3</c:f>
              <c:numCache>
                <c:formatCode>General</c:formatCode>
                <c:ptCount val="8"/>
                <c:pt idx="0">
                  <c:v>72.8</c:v>
                </c:pt>
                <c:pt idx="1">
                  <c:v>81.5</c:v>
                </c:pt>
                <c:pt idx="2">
                  <c:v>76</c:v>
                </c:pt>
                <c:pt idx="3">
                  <c:v>74.900000000000006</c:v>
                </c:pt>
                <c:pt idx="4" formatCode="0.0">
                  <c:v>79.5</c:v>
                </c:pt>
                <c:pt idx="5" formatCode="0.0">
                  <c:v>82.1</c:v>
                </c:pt>
                <c:pt idx="6" formatCode="0.0">
                  <c:v>83.2</c:v>
                </c:pt>
                <c:pt idx="7" formatCode="0.0">
                  <c:v>82.656300000000002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6A-40A2-A02A-78B7539F248F}"/>
            </c:ext>
          </c:extLst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Lakásbiztosítás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Munka1!$B$4:$I$4</c:f>
              <c:numCache>
                <c:formatCode>General</c:formatCode>
                <c:ptCount val="8"/>
                <c:pt idx="0">
                  <c:v>74.3</c:v>
                </c:pt>
                <c:pt idx="1">
                  <c:v>77.900000000000006</c:v>
                </c:pt>
                <c:pt idx="2">
                  <c:v>78.599999999999994</c:v>
                </c:pt>
                <c:pt idx="3">
                  <c:v>79.5</c:v>
                </c:pt>
                <c:pt idx="4" formatCode="0.0">
                  <c:v>80.599999999999994</c:v>
                </c:pt>
                <c:pt idx="5" formatCode="0.0">
                  <c:v>82.7</c:v>
                </c:pt>
                <c:pt idx="6" formatCode="0.0">
                  <c:v>81.8</c:v>
                </c:pt>
                <c:pt idx="7" formatCode="0.0">
                  <c:v>82.399000000000001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6A-40A2-A02A-78B7539F248F}"/>
            </c:ext>
          </c:extLst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Életbiztosítás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Munka1!$B$5:$I$5</c:f>
              <c:numCache>
                <c:formatCode>General</c:formatCode>
                <c:ptCount val="8"/>
                <c:pt idx="0">
                  <c:v>74.8</c:v>
                </c:pt>
                <c:pt idx="1">
                  <c:v>79.3</c:v>
                </c:pt>
                <c:pt idx="2">
                  <c:v>79.599999999999994</c:v>
                </c:pt>
                <c:pt idx="3">
                  <c:v>80.5</c:v>
                </c:pt>
                <c:pt idx="4" formatCode="0.0">
                  <c:v>80</c:v>
                </c:pt>
                <c:pt idx="5" formatCode="0.0">
                  <c:v>83.2</c:v>
                </c:pt>
                <c:pt idx="6" formatCode="0.0">
                  <c:v>83.5</c:v>
                </c:pt>
                <c:pt idx="7" formatCode="0.0">
                  <c:v>82.083399999999997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6A-40A2-A02A-78B7539F248F}"/>
            </c:ext>
          </c:extLst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Balesetbiztosítás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Munka1!$B$6:$I$6</c:f>
              <c:numCache>
                <c:formatCode>General</c:formatCode>
                <c:ptCount val="8"/>
                <c:pt idx="0">
                  <c:v>76.400000000000006</c:v>
                </c:pt>
                <c:pt idx="1">
                  <c:v>81</c:v>
                </c:pt>
                <c:pt idx="2">
                  <c:v>80.3</c:v>
                </c:pt>
                <c:pt idx="3">
                  <c:v>80.7</c:v>
                </c:pt>
                <c:pt idx="4" formatCode="0.0">
                  <c:v>80.8</c:v>
                </c:pt>
                <c:pt idx="5" formatCode="0.0">
                  <c:v>83.8</c:v>
                </c:pt>
                <c:pt idx="6" formatCode="0.0">
                  <c:v>83.8</c:v>
                </c:pt>
                <c:pt idx="7" formatCode="0.0">
                  <c:v>82.304199999999994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26A-40A2-A02A-78B7539F248F}"/>
            </c:ext>
          </c:extLst>
        </c:ser>
        <c:ser>
          <c:idx val="5"/>
          <c:order val="5"/>
          <c:tx>
            <c:strRef>
              <c:f>Munka1!$A$7</c:f>
              <c:strCache>
                <c:ptCount val="1"/>
                <c:pt idx="0">
                  <c:v>Egészségbiztosítás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Munka1!$B$7:$I$7</c:f>
              <c:numCache>
                <c:formatCode>General</c:formatCode>
                <c:ptCount val="8"/>
                <c:pt idx="0">
                  <c:v>76.2</c:v>
                </c:pt>
                <c:pt idx="1">
                  <c:v>78.400000000000006</c:v>
                </c:pt>
                <c:pt idx="2">
                  <c:v>77.8</c:v>
                </c:pt>
                <c:pt idx="3">
                  <c:v>77.8</c:v>
                </c:pt>
                <c:pt idx="4" formatCode="0.0">
                  <c:v>81.400000000000006</c:v>
                </c:pt>
                <c:pt idx="5" formatCode="0.0">
                  <c:v>80.8</c:v>
                </c:pt>
                <c:pt idx="6" formatCode="0.0">
                  <c:v>83.3</c:v>
                </c:pt>
                <c:pt idx="7" formatCode="0.0">
                  <c:v>82.394499999999994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26A-40A2-A02A-78B7539F248F}"/>
            </c:ext>
          </c:extLst>
        </c:ser>
        <c:ser>
          <c:idx val="6"/>
          <c:order val="6"/>
          <c:tx>
            <c:strRef>
              <c:f>Munka1!$A$8</c:f>
              <c:strCache>
                <c:ptCount val="1"/>
                <c:pt idx="0">
                  <c:v>Nyugdíjbiztosítás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Munka1!$B$8:$I$8</c:f>
              <c:numCache>
                <c:formatCode>General</c:formatCode>
                <c:ptCount val="8"/>
                <c:pt idx="0">
                  <c:v>73.8</c:v>
                </c:pt>
                <c:pt idx="1">
                  <c:v>75.7</c:v>
                </c:pt>
                <c:pt idx="2">
                  <c:v>79.400000000000006</c:v>
                </c:pt>
                <c:pt idx="3">
                  <c:v>79.2</c:v>
                </c:pt>
                <c:pt idx="4" formatCode="0.0">
                  <c:v>79.900000000000006</c:v>
                </c:pt>
                <c:pt idx="5" formatCode="0.0">
                  <c:v>79.7</c:v>
                </c:pt>
                <c:pt idx="6" formatCode="0.0">
                  <c:v>83.1</c:v>
                </c:pt>
                <c:pt idx="7" formatCode="0.0">
                  <c:v>82.612399999999994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26A-40A2-A02A-78B7539F248F}"/>
            </c:ext>
          </c:extLst>
        </c:ser>
        <c:ser>
          <c:idx val="7"/>
          <c:order val="7"/>
          <c:tx>
            <c:strRef>
              <c:f>Munka1!$A$9</c:f>
              <c:strCache>
                <c:ptCount val="1"/>
                <c:pt idx="0">
                  <c:v>Utasbiztosítás</c:v>
                </c:pt>
              </c:strCache>
            </c:strRef>
          </c:tx>
          <c:spPr>
            <a:ln w="38100" cap="rnd">
              <a:solidFill>
                <a:srgbClr val="F3A7AE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Munka1!$B$1:$I$1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Munka1!$B$9:$I$9</c:f>
              <c:numCache>
                <c:formatCode>General</c:formatCode>
                <c:ptCount val="8"/>
                <c:pt idx="0">
                  <c:v>77.3</c:v>
                </c:pt>
                <c:pt idx="1">
                  <c:v>79.599999999999994</c:v>
                </c:pt>
                <c:pt idx="2">
                  <c:v>75.8</c:v>
                </c:pt>
                <c:pt idx="3">
                  <c:v>76.599999999999994</c:v>
                </c:pt>
                <c:pt idx="4" formatCode="0.0">
                  <c:v>78.400000000000006</c:v>
                </c:pt>
                <c:pt idx="5" formatCode="0.0">
                  <c:v>81.7</c:v>
                </c:pt>
                <c:pt idx="6" formatCode="0.0">
                  <c:v>81.900000000000006</c:v>
                </c:pt>
                <c:pt idx="7" formatCode="0.0">
                  <c:v>81.304400000000001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26A-40A2-A02A-78B7539F248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0982095"/>
        <c:axId val="620980015"/>
      </c:lineChart>
      <c:catAx>
        <c:axId val="6209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0015"/>
        <c:crosses val="autoZero"/>
        <c:auto val="1"/>
        <c:lblAlgn val="ctr"/>
        <c:lblOffset val="100"/>
        <c:noMultiLvlLbl val="0"/>
      </c:catAx>
      <c:valAx>
        <c:axId val="620980015"/>
        <c:scaling>
          <c:orientation val="minMax"/>
          <c:max val="85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2095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152022706801228"/>
          <c:y val="4.692214493214642E-3"/>
          <c:w val="0.20847977293198761"/>
          <c:h val="0.97838507922102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963036934075648"/>
          <c:y val="7.0741336740083774E-2"/>
          <c:w val="0.77102588740668587"/>
          <c:h val="0.7394143009814880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Egyáltalán nem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A rendőrségben</c:v>
                </c:pt>
                <c:pt idx="1">
                  <c:v>A bíróságokban</c:v>
                </c:pt>
                <c:pt idx="2">
                  <c:v>A bankokban</c:v>
                </c:pt>
                <c:pt idx="3">
                  <c:v>A biztosítókban</c:v>
                </c:pt>
                <c:pt idx="4">
                  <c:v>A parlamentben</c:v>
                </c:pt>
                <c:pt idx="5">
                  <c:v>A brókercégekben</c:v>
                </c:pt>
              </c:strCache>
            </c:strRef>
          </c:cat>
          <c:val>
            <c:numRef>
              <c:f>Munka1!$B$2:$B$7</c:f>
              <c:numCache>
                <c:formatCode>General</c:formatCode>
                <c:ptCount val="6"/>
                <c:pt idx="0">
                  <c:v>8.6999999999999993</c:v>
                </c:pt>
                <c:pt idx="1">
                  <c:v>10.3</c:v>
                </c:pt>
                <c:pt idx="2">
                  <c:v>13.6</c:v>
                </c:pt>
                <c:pt idx="3">
                  <c:v>14.2</c:v>
                </c:pt>
                <c:pt idx="4">
                  <c:v>26.4</c:v>
                </c:pt>
                <c:pt idx="5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F-4E69-B5C3-04A4846C5FE2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6461287458855618E-2"/>
                  <c:y val="2.6909202629474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F-4CF8-87DB-329207B76907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A rendőrségben</c:v>
                </c:pt>
                <c:pt idx="1">
                  <c:v>A bíróságokban</c:v>
                </c:pt>
                <c:pt idx="2">
                  <c:v>A bankokban</c:v>
                </c:pt>
                <c:pt idx="3">
                  <c:v>A biztosítókban</c:v>
                </c:pt>
                <c:pt idx="4">
                  <c:v>A parlamentben</c:v>
                </c:pt>
                <c:pt idx="5">
                  <c:v>A brókercégekben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19.399999999999999</c:v>
                </c:pt>
                <c:pt idx="1">
                  <c:v>23.8</c:v>
                </c:pt>
                <c:pt idx="2">
                  <c:v>25.7</c:v>
                </c:pt>
                <c:pt idx="3">
                  <c:v>29.7</c:v>
                </c:pt>
                <c:pt idx="4">
                  <c:v>29.9</c:v>
                </c:pt>
                <c:pt idx="5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5F-4E69-B5C3-04A4846C5FE2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A rendőrségben</c:v>
                </c:pt>
                <c:pt idx="1">
                  <c:v>A bíróságokban</c:v>
                </c:pt>
                <c:pt idx="2">
                  <c:v>A bankokban</c:v>
                </c:pt>
                <c:pt idx="3">
                  <c:v>A biztosítókban</c:v>
                </c:pt>
                <c:pt idx="4">
                  <c:v>A parlamentben</c:v>
                </c:pt>
                <c:pt idx="5">
                  <c:v>A brókercégekben</c:v>
                </c:pt>
              </c:strCache>
            </c:strRef>
          </c:cat>
          <c:val>
            <c:numRef>
              <c:f>Munka1!$D$2:$D$7</c:f>
              <c:numCache>
                <c:formatCode>General</c:formatCode>
                <c:ptCount val="6"/>
                <c:pt idx="0">
                  <c:v>45.2</c:v>
                </c:pt>
                <c:pt idx="1">
                  <c:v>41.4</c:v>
                </c:pt>
                <c:pt idx="2">
                  <c:v>44.5</c:v>
                </c:pt>
                <c:pt idx="3">
                  <c:v>41.2</c:v>
                </c:pt>
                <c:pt idx="4">
                  <c:v>24.8</c:v>
                </c:pt>
                <c:pt idx="5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5F-4E69-B5C3-04A4846C5FE2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Teljesen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4894420342333503E-3"/>
                  <c:y val="2.118834852714492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F-4CF8-87DB-329207B76907}"/>
                </c:ext>
              </c:extLst>
            </c:dLbl>
            <c:dLbl>
              <c:idx val="5"/>
              <c:layout>
                <c:manualLayout>
                  <c:x val="-5.045511406778962E-3"/>
                  <c:y val="2.1537706072032025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E0-4B46-B6CA-F2E93D0F8F23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A rendőrségben</c:v>
                </c:pt>
                <c:pt idx="1">
                  <c:v>A bíróságokban</c:v>
                </c:pt>
                <c:pt idx="2">
                  <c:v>A bankokban</c:v>
                </c:pt>
                <c:pt idx="3">
                  <c:v>A biztosítókban</c:v>
                </c:pt>
                <c:pt idx="4">
                  <c:v>A parlamentben</c:v>
                </c:pt>
                <c:pt idx="5">
                  <c:v>A brókercégekben</c:v>
                </c:pt>
              </c:strCache>
            </c:strRef>
          </c:cat>
          <c:val>
            <c:numRef>
              <c:f>Munka1!$E$2:$E$7</c:f>
              <c:numCache>
                <c:formatCode>General</c:formatCode>
                <c:ptCount val="6"/>
                <c:pt idx="0">
                  <c:v>25.8</c:v>
                </c:pt>
                <c:pt idx="1">
                  <c:v>17.7</c:v>
                </c:pt>
                <c:pt idx="2">
                  <c:v>16.2</c:v>
                </c:pt>
                <c:pt idx="3">
                  <c:v>13.1</c:v>
                </c:pt>
                <c:pt idx="4">
                  <c:v>14.2</c:v>
                </c:pt>
                <c:pt idx="5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55F-4E69-B5C3-04A4846C5FE2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Nem tudja / Nem válaszol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E0-4B46-B6CA-F2E93D0F8F2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E0-4B46-B6CA-F2E93D0F8F23}"/>
                </c:ext>
              </c:extLst>
            </c:dLbl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Munka1!$A$2:$A$7</c:f>
              <c:strCache>
                <c:ptCount val="6"/>
                <c:pt idx="0">
                  <c:v>A rendőrségben</c:v>
                </c:pt>
                <c:pt idx="1">
                  <c:v>A bíróságokban</c:v>
                </c:pt>
                <c:pt idx="2">
                  <c:v>A bankokban</c:v>
                </c:pt>
                <c:pt idx="3">
                  <c:v>A biztosítókban</c:v>
                </c:pt>
                <c:pt idx="4">
                  <c:v>A parlamentben</c:v>
                </c:pt>
                <c:pt idx="5">
                  <c:v>A brókercégekben</c:v>
                </c:pt>
              </c:strCache>
            </c:strRef>
          </c:cat>
          <c:val>
            <c:numRef>
              <c:f>Munka1!$F$2:$F$7</c:f>
              <c:numCache>
                <c:formatCode>General</c:formatCode>
                <c:ptCount val="6"/>
                <c:pt idx="0">
                  <c:v>1</c:v>
                </c:pt>
                <c:pt idx="1">
                  <c:v>6.7</c:v>
                </c:pt>
                <c:pt idx="2">
                  <c:v>0</c:v>
                </c:pt>
                <c:pt idx="3">
                  <c:v>1.7</c:v>
                </c:pt>
                <c:pt idx="4">
                  <c:v>4.5999999999999996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55F-4E69-B5C3-04A4846C5FE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8"/>
        <c:overlap val="100"/>
        <c:axId val="-1398635664"/>
        <c:axId val="-1398633488"/>
      </c:barChart>
      <c:catAx>
        <c:axId val="-1398635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3488"/>
        <c:crosses val="autoZero"/>
        <c:auto val="1"/>
        <c:lblAlgn val="ctr"/>
        <c:lblOffset val="100"/>
        <c:noMultiLvlLbl val="0"/>
      </c:catAx>
      <c:valAx>
        <c:axId val="-13986334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407476311744557E-2"/>
          <c:y val="0.89037306374144731"/>
          <c:w val="0.91633432181938068"/>
          <c:h val="0.109626985527102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Calibri" panose="020F0502020204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  <a:cs typeface="Calibri" panose="020F0502020204030204" pitchFamily="34" charset="0"/>
        </a:defRPr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024505580841193"/>
          <c:y val="2.3244583834871164E-2"/>
          <c:w val="0.66324003826116806"/>
          <c:h val="0.879856915090776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26-418D-B6A4-E6FED232B4C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26-418D-B6A4-E6FED232B4C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26-418D-B6A4-E6FED232B4C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726-418D-B6A4-E6FED232B4CE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726-418D-B6A4-E6FED232B4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Munka1!$A$2:$A$8</c:f>
              <c:strCache>
                <c:ptCount val="7"/>
                <c:pt idx="0">
                  <c:v>5 ezer forint alatt</c:v>
                </c:pt>
                <c:pt idx="1">
                  <c:v>5-10 ezer forint között</c:v>
                </c:pt>
                <c:pt idx="2">
                  <c:v>10-20 ezer forint között</c:v>
                </c:pt>
                <c:pt idx="3">
                  <c:v>20-50 ezer forint között</c:v>
                </c:pt>
                <c:pt idx="4">
                  <c:v>50 ezer forint felett</c:v>
                </c:pt>
                <c:pt idx="5">
                  <c:v>Nem költök biztosításra</c:v>
                </c:pt>
                <c:pt idx="6">
                  <c:v>Nem tudja/Nem válaszol</c:v>
                </c:pt>
              </c:strCache>
            </c:strRef>
          </c:cat>
          <c:val>
            <c:numRef>
              <c:f>Munka1!$B$2:$B$8</c:f>
              <c:numCache>
                <c:formatCode>General</c:formatCode>
                <c:ptCount val="7"/>
                <c:pt idx="0">
                  <c:v>20.3</c:v>
                </c:pt>
                <c:pt idx="1">
                  <c:v>25.3</c:v>
                </c:pt>
                <c:pt idx="2">
                  <c:v>19.8</c:v>
                </c:pt>
                <c:pt idx="3">
                  <c:v>12.9</c:v>
                </c:pt>
                <c:pt idx="4">
                  <c:v>3.3</c:v>
                </c:pt>
                <c:pt idx="5">
                  <c:v>16.899999999999999</c:v>
                </c:pt>
                <c:pt idx="6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26-418D-B6A4-E6FED232B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5372895"/>
        <c:axId val="395367487"/>
      </c:barChart>
      <c:valAx>
        <c:axId val="39536748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395372895"/>
        <c:crosses val="autoZero"/>
        <c:crossBetween val="between"/>
      </c:valAx>
      <c:catAx>
        <c:axId val="395372895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3953674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  <a:cs typeface="Calibri" panose="020F0502020204030204" pitchFamily="34" charset="0"/>
        </a:defRPr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52159516520188"/>
          <c:y val="2.7436766271846609E-2"/>
          <c:w val="0.5529380527681933"/>
          <c:h val="0.734712627934440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Egyáltalán nem elégedett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eljárásával (a szerződési feltételek betartásával)</c:v>
                </c:pt>
                <c:pt idx="1">
                  <c:v>kapcsolattartásának módjával, minőségével, gyakoriságával (pl. értesítések, csekkek kiküldése)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1.6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1C-4471-A9AF-3410859536DB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461287458855618E-2"/>
                  <c:y val="2.6909202629474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1C-4471-A9AF-3410859536DB}"/>
                </c:ext>
              </c:extLst>
            </c:dLbl>
            <c:dLbl>
              <c:idx val="1"/>
              <c:layout>
                <c:manualLayout>
                  <c:x val="1.94542488150111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1C-4471-A9AF-3410859536DB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eljárásával (a szerződési feltételek betartásával)</c:v>
                </c:pt>
                <c:pt idx="1">
                  <c:v>kapcsolattartásának módjával, minőségével, gyakoriságával (pl. értesítések, csekkek kiküldése)</c:v>
                </c:pt>
              </c:strCache>
            </c:strRef>
          </c:cat>
          <c:val>
            <c:numRef>
              <c:f>Munka1!$C$2:$C$3</c:f>
              <c:numCache>
                <c:formatCode>General</c:formatCode>
                <c:ptCount val="2"/>
                <c:pt idx="0">
                  <c:v>3.9</c:v>
                </c:pt>
                <c:pt idx="1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1C-4471-A9AF-3410859536DB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eljárásával (a szerződési feltételek betartásával)</c:v>
                </c:pt>
                <c:pt idx="1">
                  <c:v>kapcsolattartásának módjával, minőségével, gyakoriságával (pl. értesítések, csekkek kiküldése)</c:v>
                </c:pt>
              </c:strCache>
            </c:strRef>
          </c:cat>
          <c:val>
            <c:numRef>
              <c:f>Munka1!$D$2:$D$3</c:f>
              <c:numCache>
                <c:formatCode>General</c:formatCode>
                <c:ptCount val="2"/>
                <c:pt idx="0">
                  <c:v>30.5</c:v>
                </c:pt>
                <c:pt idx="1">
                  <c:v>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1C-4471-A9AF-3410859536DB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Teljes mértékben elégedett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93E4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7C1-41D7-8CF4-22AFE231C919}"/>
              </c:ext>
            </c:extLst>
          </c:dPt>
          <c:dLbls>
            <c:dLbl>
              <c:idx val="4"/>
              <c:layout>
                <c:manualLayout>
                  <c:x val="-4.4894420342333503E-3"/>
                  <c:y val="2.118834852714492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1C-4471-A9AF-3410859536DB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eljárásával (a szerződési feltételek betartásával)</c:v>
                </c:pt>
                <c:pt idx="1">
                  <c:v>kapcsolattartásának módjával, minőségével, gyakoriságával (pl. értesítések, csekkek kiküldése)</c:v>
                </c:pt>
              </c:strCache>
            </c:strRef>
          </c:cat>
          <c:val>
            <c:numRef>
              <c:f>Munka1!$E$2:$E$3</c:f>
              <c:numCache>
                <c:formatCode>General</c:formatCode>
                <c:ptCount val="2"/>
                <c:pt idx="0">
                  <c:v>55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1C-4471-A9AF-3410859536DB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Nem tudja / nem válaszol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eljárásával (a szerződési feltételek betartásával)</c:v>
                </c:pt>
                <c:pt idx="1">
                  <c:v>kapcsolattartásának módjával, minőségével, gyakoriságával (pl. értesítések, csekkek kiküldése)</c:v>
                </c:pt>
              </c:strCache>
            </c:strRef>
          </c:cat>
          <c:val>
            <c:numRef>
              <c:f>Munka1!$F$2:$F$3</c:f>
              <c:numCache>
                <c:formatCode>General</c:formatCode>
                <c:ptCount val="2"/>
                <c:pt idx="0">
                  <c:v>8.9</c:v>
                </c:pt>
                <c:pt idx="1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1C-4471-A9AF-3410859536D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8"/>
        <c:overlap val="100"/>
        <c:axId val="-1398635664"/>
        <c:axId val="-1398633488"/>
      </c:barChart>
      <c:catAx>
        <c:axId val="-1398635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3488"/>
        <c:crosses val="autoZero"/>
        <c:auto val="1"/>
        <c:lblAlgn val="ctr"/>
        <c:lblOffset val="100"/>
        <c:noMultiLvlLbl val="0"/>
      </c:catAx>
      <c:valAx>
        <c:axId val="-13986334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75575077780893"/>
          <c:y val="0.89037306374144731"/>
          <c:w val="0.85593682223090906"/>
          <c:h val="0.10962693625855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Calibri" panose="020F0502020204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  <a:cs typeface="Calibri" panose="020F0502020204030204" pitchFamily="34" charset="0"/>
        </a:defRPr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881031516456347"/>
          <c:y val="0.14611349056427325"/>
          <c:w val="0.39730350977120232"/>
          <c:h val="0.72829122592070361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tx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86-44F7-B8C5-AB0495FC36CF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86-44F7-B8C5-AB0495FC36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86-44F7-B8C5-AB0495FC36CF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86-44F7-B8C5-AB0495FC36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86-44F7-B8C5-AB0495FC36CF}"/>
              </c:ext>
            </c:extLst>
          </c:dPt>
          <c:dLbls>
            <c:dLbl>
              <c:idx val="1"/>
              <c:layout>
                <c:manualLayout>
                  <c:x val="1.8546183866816932E-2"/>
                  <c:y val="-5.7191346688573591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86-44F7-B8C5-AB0495FC36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Igen, egy</c:v>
                </c:pt>
                <c:pt idx="1">
                  <c:v>Igen, több</c:v>
                </c:pt>
                <c:pt idx="2">
                  <c:v>Nem</c:v>
                </c:pt>
                <c:pt idx="3">
                  <c:v>Nem tudja/Nem válaszol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16.3</c:v>
                </c:pt>
                <c:pt idx="1">
                  <c:v>5</c:v>
                </c:pt>
                <c:pt idx="2">
                  <c:v>77.8</c:v>
                </c:pt>
                <c:pt idx="3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586-44F7-B8C5-AB0495FC3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7818579136864115E-2"/>
          <c:y val="0.17048789328887334"/>
          <c:w val="0.37590995304976194"/>
          <c:h val="0.723087243509927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Calibri" panose="020F0502020204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  <a:cs typeface="Calibri" panose="020F0502020204030204" pitchFamily="34" charset="0"/>
        </a:defRPr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604454334512533"/>
          <c:y val="6.339030116722516E-2"/>
          <c:w val="0.52344221917912437"/>
          <c:h val="0.6698428375848396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Egyáltalán nem elégedett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...károkozó biztosítójának szolgáltatásával, ha Ön károsult volt</c:v>
                </c:pt>
                <c:pt idx="1">
                  <c:v>...saját biztosítójának szolgáltatásával, ha Ön volt a károkozó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8-43FF-9CA8-67ADECB9BC52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4824070904181339E-3"/>
                  <c:y val="-2.992310362002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88-43FF-9CA8-67ADECB9BC52}"/>
                </c:ext>
              </c:extLst>
            </c:dLbl>
            <c:dLbl>
              <c:idx val="1"/>
              <c:layout>
                <c:manualLayout>
                  <c:x val="3.6231884057971015E-3"/>
                  <c:y val="2.56428944793185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88-43FF-9CA8-67ADECB9BC52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...károkozó biztosítójának szolgáltatásával, ha Ön károsult volt</c:v>
                </c:pt>
                <c:pt idx="1">
                  <c:v>...saját biztosítójának szolgáltatásával, ha Ön volt a károkozó</c:v>
                </c:pt>
              </c:strCache>
            </c:strRef>
          </c:cat>
          <c:val>
            <c:numRef>
              <c:f>Munka1!$C$2:$C$3</c:f>
              <c:numCache>
                <c:formatCode>General</c:formatCode>
                <c:ptCount val="2"/>
                <c:pt idx="0">
                  <c:v>11.1</c:v>
                </c:pt>
                <c:pt idx="1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88-43FF-9CA8-67ADECB9BC52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0386473429950805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88-43FF-9CA8-67ADECB9BC52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...károkozó biztosítójának szolgáltatásával, ha Ön károsult volt</c:v>
                </c:pt>
                <c:pt idx="1">
                  <c:v>...saját biztosítójának szolgáltatásával, ha Ön volt a károkozó</c:v>
                </c:pt>
              </c:strCache>
            </c:strRef>
          </c:cat>
          <c:val>
            <c:numRef>
              <c:f>Munka1!$D$2:$D$3</c:f>
              <c:numCache>
                <c:formatCode>General</c:formatCode>
                <c:ptCount val="2"/>
                <c:pt idx="0">
                  <c:v>16.2</c:v>
                </c:pt>
                <c:pt idx="1">
                  <c:v>18.2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88-43FF-9CA8-67ADECB9BC52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Teljes mértékben elégedett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4.4894420342333503E-3"/>
                  <c:y val="2.118834852714492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88-43FF-9CA8-67ADECB9BC52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...károkozó biztosítójának szolgáltatásával, ha Ön károsult volt</c:v>
                </c:pt>
                <c:pt idx="1">
                  <c:v>...saját biztosítójának szolgáltatásával, ha Ön volt a károkozó</c:v>
                </c:pt>
              </c:strCache>
            </c:strRef>
          </c:cat>
          <c:val>
            <c:numRef>
              <c:f>Munka1!$E$2:$E$3</c:f>
              <c:numCache>
                <c:formatCode>General</c:formatCode>
                <c:ptCount val="2"/>
                <c:pt idx="0">
                  <c:v>58.1</c:v>
                </c:pt>
                <c:pt idx="1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188-43FF-9CA8-67ADECB9BC52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...károkozó biztosítójának szolgáltatásával, ha Ön károsult volt</c:v>
                </c:pt>
                <c:pt idx="1">
                  <c:v>...saját biztosítójának szolgáltatásával, ha Ön volt a károkozó</c:v>
                </c:pt>
              </c:strCache>
            </c:strRef>
          </c:cat>
          <c:val>
            <c:numRef>
              <c:f>Munka1!$F$2:$F$3</c:f>
              <c:numCache>
                <c:formatCode>General</c:formatCode>
                <c:ptCount val="2"/>
                <c:pt idx="0">
                  <c:v>5.5</c:v>
                </c:pt>
                <c:pt idx="1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188-43FF-9CA8-67ADECB9BC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8"/>
        <c:overlap val="100"/>
        <c:axId val="-1398635664"/>
        <c:axId val="-1398633488"/>
      </c:barChart>
      <c:catAx>
        <c:axId val="-1398635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3488"/>
        <c:crosses val="autoZero"/>
        <c:auto val="1"/>
        <c:lblAlgn val="ctr"/>
        <c:lblOffset val="100"/>
        <c:noMultiLvlLbl val="0"/>
      </c:catAx>
      <c:valAx>
        <c:axId val="-13986334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304937426299978E-2"/>
          <c:y val="0.8185786919478969"/>
          <c:w val="0.92344868576210581"/>
          <c:h val="0.15834452009063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Calibri" panose="020F0502020204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  <a:cs typeface="Calibri" panose="020F0502020204030204" pitchFamily="34" charset="0"/>
        </a:defRPr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440846428723267"/>
          <c:y val="4.7294736490388976E-2"/>
          <c:w val="0.4860026031693811"/>
          <c:h val="0.6817376216592919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Egyáltalán nem elégedett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Mennyire volt elégedett a biztosító által nyújtott szolgáltatással</c:v>
                </c:pt>
                <c:pt idx="1">
                  <c:v>Mennyire volt elégedett a biztosító eljárásával (a szerződési feltételek betartásával)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14.3</c:v>
                </c:pt>
                <c:pt idx="1">
                  <c:v>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3-45CE-825D-BBE90682E02D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Inkább nem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929613561554573E-3"/>
                  <c:y val="2.69116906408539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73-45CE-825D-BBE90682E02D}"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Mennyire volt elégedett a biztosító által nyújtott szolgáltatással</c:v>
                </c:pt>
                <c:pt idx="1">
                  <c:v>Mennyire volt elégedett a biztosító eljárásával (a szerződési feltételek betartásával)</c:v>
                </c:pt>
              </c:strCache>
            </c:strRef>
          </c:cat>
          <c:val>
            <c:numRef>
              <c:f>Munka1!$C$2:$C$3</c:f>
              <c:numCache>
                <c:formatCode>General</c:formatCode>
                <c:ptCount val="2"/>
                <c:pt idx="0">
                  <c:v>7.4</c:v>
                </c:pt>
                <c:pt idx="1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73-45CE-825D-BBE90682E02D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Inkább igen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Mennyire volt elégedett a biztosító által nyújtott szolgáltatással</c:v>
                </c:pt>
                <c:pt idx="1">
                  <c:v>Mennyire volt elégedett a biztosító eljárásával (a szerződési feltételek betartásával)</c:v>
                </c:pt>
              </c:strCache>
            </c:strRef>
          </c:cat>
          <c:val>
            <c:numRef>
              <c:f>Munka1!$D$2:$D$3</c:f>
              <c:numCache>
                <c:formatCode>General</c:formatCode>
                <c:ptCount val="2"/>
                <c:pt idx="0">
                  <c:v>19.2</c:v>
                </c:pt>
                <c:pt idx="1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73-45CE-825D-BBE90682E02D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Teljes mértékben elégedett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4.4894420342333503E-3"/>
                  <c:y val="2.1188348527144924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73-45CE-825D-BBE90682E02D}"/>
                </c:ext>
              </c:extLst>
            </c:dLbl>
            <c:spPr>
              <a:solidFill>
                <a:schemeClr val="tx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Mennyire volt elégedett a biztosító által nyújtott szolgáltatással</c:v>
                </c:pt>
                <c:pt idx="1">
                  <c:v>Mennyire volt elégedett a biztosító eljárásával (a szerződési feltételek betartásával)</c:v>
                </c:pt>
              </c:strCache>
            </c:strRef>
          </c:cat>
          <c:val>
            <c:numRef>
              <c:f>Munka1!$E$2:$E$3</c:f>
              <c:numCache>
                <c:formatCode>General</c:formatCode>
                <c:ptCount val="2"/>
                <c:pt idx="0">
                  <c:v>58.9</c:v>
                </c:pt>
                <c:pt idx="1">
                  <c:v>62.4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73-45CE-825D-BBE90682E02D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Calibri" panose="020F0502020204030204" pitchFamily="34" charset="0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Munka1!$A$2:$A$3</c:f>
              <c:strCache>
                <c:ptCount val="2"/>
                <c:pt idx="0">
                  <c:v>Mennyire volt elégedett a biztosító által nyújtott szolgáltatással</c:v>
                </c:pt>
                <c:pt idx="1">
                  <c:v>Mennyire volt elégedett a biztosító eljárásával (a szerződési feltételek betartásával)</c:v>
                </c:pt>
              </c:strCache>
            </c:strRef>
          </c:cat>
          <c:val>
            <c:numRef>
              <c:f>Munka1!$F$2:$F$3</c:f>
              <c:numCache>
                <c:formatCode>General</c:formatCode>
                <c:ptCount val="2"/>
                <c:pt idx="0">
                  <c:v>0.3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73-45CE-825D-BBE90682E02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8"/>
        <c:overlap val="100"/>
        <c:axId val="-1398635664"/>
        <c:axId val="-1398633488"/>
      </c:barChart>
      <c:catAx>
        <c:axId val="-13986356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3488"/>
        <c:crosses val="autoZero"/>
        <c:auto val="1"/>
        <c:lblAlgn val="ctr"/>
        <c:lblOffset val="100"/>
        <c:noMultiLvlLbl val="0"/>
      </c:catAx>
      <c:valAx>
        <c:axId val="-13986334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Calibri" panose="020F0502020204030204" pitchFamily="34" charset="0"/>
              </a:defRPr>
            </a:pPr>
            <a:endParaRPr lang="hu-HU"/>
          </a:p>
        </c:txPr>
        <c:crossAx val="-139863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526480926467847"/>
          <c:y val="0.86006257786433338"/>
          <c:w val="0.77842778696471837"/>
          <c:h val="0.13993742213566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Calibri" panose="020F0502020204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  <a:cs typeface="Calibri" panose="020F0502020204030204" pitchFamily="34" charset="0"/>
        </a:defRPr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246848981360783"/>
          <c:y val="9.529972791085424E-2"/>
          <c:w val="0.51818561823852749"/>
          <c:h val="0.869888610157479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Legfeljebb 8 általános</c:v>
                </c:pt>
                <c:pt idx="1">
                  <c:v>Középfokú, érettségi nélkül</c:v>
                </c:pt>
                <c:pt idx="2">
                  <c:v>Középiskolai érettségi</c:v>
                </c:pt>
                <c:pt idx="3">
                  <c:v>Főiskolai vagy egyetemi diploma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23.8</c:v>
                </c:pt>
                <c:pt idx="1">
                  <c:v>21.6</c:v>
                </c:pt>
                <c:pt idx="2">
                  <c:v>33.4</c:v>
                </c:pt>
                <c:pt idx="3">
                  <c:v>21.2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5-48E1-83C3-21B082DD49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03282160"/>
        <c:axId val="803282576"/>
      </c:barChart>
      <c:catAx>
        <c:axId val="803282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03282576"/>
        <c:crosses val="autoZero"/>
        <c:auto val="1"/>
        <c:lblAlgn val="ctr"/>
        <c:lblOffset val="100"/>
        <c:noMultiLvlLbl val="0"/>
      </c:catAx>
      <c:valAx>
        <c:axId val="8032825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0328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246848981360783"/>
          <c:y val="9.529972791085424E-2"/>
          <c:w val="0.51818561823852749"/>
          <c:h val="0.869888610157479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Munka1!$A$2:$A$6</c:f>
              <c:strCache>
                <c:ptCount val="5"/>
                <c:pt idx="0">
                  <c:v>18-29 éves</c:v>
                </c:pt>
                <c:pt idx="1">
                  <c:v>30-39 éves</c:v>
                </c:pt>
                <c:pt idx="2">
                  <c:v>40-49 éves</c:v>
                </c:pt>
                <c:pt idx="3">
                  <c:v>50-59 éves</c:v>
                </c:pt>
                <c:pt idx="4">
                  <c:v>60+ éves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17.600000000000001</c:v>
                </c:pt>
                <c:pt idx="1">
                  <c:v>17</c:v>
                </c:pt>
                <c:pt idx="2">
                  <c:v>18.8</c:v>
                </c:pt>
                <c:pt idx="3">
                  <c:v>15</c:v>
                </c:pt>
                <c:pt idx="4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6C-4D90-B0CD-DE38D0A7D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03282160"/>
        <c:axId val="803282576"/>
      </c:barChart>
      <c:catAx>
        <c:axId val="803282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03282576"/>
        <c:crosses val="autoZero"/>
        <c:auto val="1"/>
        <c:lblAlgn val="ctr"/>
        <c:lblOffset val="100"/>
        <c:noMultiLvlLbl val="0"/>
      </c:catAx>
      <c:valAx>
        <c:axId val="8032825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0328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246848981360783"/>
          <c:y val="9.529972791085424E-2"/>
          <c:w val="0.51818561823852749"/>
          <c:h val="0.869888610157479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Munka1!$A$2:$A$5</c:f>
              <c:strCache>
                <c:ptCount val="4"/>
                <c:pt idx="0">
                  <c:v>Budapest</c:v>
                </c:pt>
                <c:pt idx="1">
                  <c:v>Megyeszékhely</c:v>
                </c:pt>
                <c:pt idx="2">
                  <c:v>Város</c:v>
                </c:pt>
                <c:pt idx="3">
                  <c:v>Falu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17.899999999999999</c:v>
                </c:pt>
                <c:pt idx="1">
                  <c:v>17.2</c:v>
                </c:pt>
                <c:pt idx="2">
                  <c:v>35.200000000000003</c:v>
                </c:pt>
                <c:pt idx="3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7-4B4A-B028-0ECD68D41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03282160"/>
        <c:axId val="803282576"/>
      </c:barChart>
      <c:catAx>
        <c:axId val="803282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03282576"/>
        <c:crosses val="autoZero"/>
        <c:auto val="1"/>
        <c:lblAlgn val="ctr"/>
        <c:lblOffset val="100"/>
        <c:noMultiLvlLbl val="0"/>
      </c:catAx>
      <c:valAx>
        <c:axId val="80328257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0328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69555473370736E-2"/>
          <c:y val="2.952636662411184E-2"/>
          <c:w val="0.92759552486051133"/>
          <c:h val="0.84666001980102212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Biztosítók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2015.04.</c:v>
                </c:pt>
                <c:pt idx="1">
                  <c:v>2016.05.</c:v>
                </c:pt>
                <c:pt idx="2">
                  <c:v>2017.05.</c:v>
                </c:pt>
                <c:pt idx="3">
                  <c:v>2018.05.</c:v>
                </c:pt>
                <c:pt idx="4">
                  <c:v>2019.05.</c:v>
                </c:pt>
                <c:pt idx="5">
                  <c:v>2020.10.</c:v>
                </c:pt>
                <c:pt idx="6">
                  <c:v>2021.05.</c:v>
                </c:pt>
                <c:pt idx="7">
                  <c:v>2022.05.</c:v>
                </c:pt>
                <c:pt idx="8">
                  <c:v>2023.05.</c:v>
                </c:pt>
              </c:strCache>
            </c:strRef>
          </c:cat>
          <c:val>
            <c:numRef>
              <c:f>Munka1!$B$2:$B$10</c:f>
              <c:numCache>
                <c:formatCode>0.0</c:formatCode>
                <c:ptCount val="9"/>
                <c:pt idx="0">
                  <c:v>44.583300000000001</c:v>
                </c:pt>
                <c:pt idx="1">
                  <c:v>48.398600000000002</c:v>
                </c:pt>
                <c:pt idx="2">
                  <c:v>48.779899999999998</c:v>
                </c:pt>
                <c:pt idx="3">
                  <c:v>52.432099999999998</c:v>
                </c:pt>
                <c:pt idx="4">
                  <c:v>51.872700000000002</c:v>
                </c:pt>
                <c:pt idx="5">
                  <c:v>55.8</c:v>
                </c:pt>
                <c:pt idx="6">
                  <c:v>59.3</c:v>
                </c:pt>
                <c:pt idx="7">
                  <c:v>53.4</c:v>
                </c:pt>
                <c:pt idx="8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4C-4307-A16A-21033D4DC5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0982095"/>
        <c:axId val="620980015"/>
      </c:lineChart>
      <c:catAx>
        <c:axId val="6209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0015"/>
        <c:crosses val="autoZero"/>
        <c:auto val="1"/>
        <c:lblAlgn val="ctr"/>
        <c:lblOffset val="100"/>
        <c:noMultiLvlLbl val="0"/>
      </c:catAx>
      <c:valAx>
        <c:axId val="620980015"/>
        <c:scaling>
          <c:orientation val="minMax"/>
          <c:max val="7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2095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+mj-lt"/>
        </a:defRPr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69555473370736E-2"/>
          <c:y val="9.3333541953519422E-2"/>
          <c:w val="0.78695261911854641"/>
          <c:h val="0.81906141778278463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Parlament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2.606114489194182E-2"/>
                  <c:y val="1.48524809490618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00-4C61-BA28-CCF2683A3F0C}"/>
                </c:ext>
              </c:extLst>
            </c:dLbl>
            <c:dLbl>
              <c:idx val="7"/>
              <c:layout>
                <c:manualLayout>
                  <c:x val="-2.6463797628934516E-2"/>
                  <c:y val="4.1269449903823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00-4C61-BA28-CCF2683A3F0C}"/>
                </c:ext>
              </c:extLst>
            </c:dLbl>
            <c:dLbl>
              <c:idx val="8"/>
              <c:layout>
                <c:manualLayout>
                  <c:x val="-2.6463797628934242E-2"/>
                  <c:y val="1.8055384332922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8C-4607-942F-D6ED226F7E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2015.04.</c:v>
                </c:pt>
                <c:pt idx="1">
                  <c:v>2016.05.</c:v>
                </c:pt>
                <c:pt idx="2">
                  <c:v>2017.05.</c:v>
                </c:pt>
                <c:pt idx="3">
                  <c:v>2018.05.</c:v>
                </c:pt>
                <c:pt idx="4">
                  <c:v>2019.05.</c:v>
                </c:pt>
                <c:pt idx="5">
                  <c:v>2020.10.</c:v>
                </c:pt>
                <c:pt idx="6">
                  <c:v>2021.05.</c:v>
                </c:pt>
                <c:pt idx="7">
                  <c:v>2022.05.</c:v>
                </c:pt>
                <c:pt idx="8">
                  <c:v>2023.05.</c:v>
                </c:pt>
              </c:strCache>
            </c:strRef>
          </c:cat>
          <c:val>
            <c:numRef>
              <c:f>Munka1!$B$2:$B$10</c:f>
              <c:numCache>
                <c:formatCode>0.0</c:formatCode>
                <c:ptCount val="9"/>
                <c:pt idx="0">
                  <c:v>38.034199999999998</c:v>
                </c:pt>
                <c:pt idx="1">
                  <c:v>46.394300000000001</c:v>
                </c:pt>
                <c:pt idx="2">
                  <c:v>37.956499999999998</c:v>
                </c:pt>
                <c:pt idx="3">
                  <c:v>46.777299999999997</c:v>
                </c:pt>
                <c:pt idx="4">
                  <c:v>43.344099999999997</c:v>
                </c:pt>
                <c:pt idx="5">
                  <c:v>43.072299999999998</c:v>
                </c:pt>
                <c:pt idx="6">
                  <c:v>43.848100000000002</c:v>
                </c:pt>
                <c:pt idx="7">
                  <c:v>50.98</c:v>
                </c:pt>
                <c:pt idx="8">
                  <c:v>42.407400000000003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00-4C61-BA28-CCF2683A3F0C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Rendőrség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2015.04.</c:v>
                </c:pt>
                <c:pt idx="1">
                  <c:v>2016.05.</c:v>
                </c:pt>
                <c:pt idx="2">
                  <c:v>2017.05.</c:v>
                </c:pt>
                <c:pt idx="3">
                  <c:v>2018.05.</c:v>
                </c:pt>
                <c:pt idx="4">
                  <c:v>2019.05.</c:v>
                </c:pt>
                <c:pt idx="5">
                  <c:v>2020.10.</c:v>
                </c:pt>
                <c:pt idx="6">
                  <c:v>2021.05.</c:v>
                </c:pt>
                <c:pt idx="7">
                  <c:v>2022.05.</c:v>
                </c:pt>
                <c:pt idx="8">
                  <c:v>2023.05.</c:v>
                </c:pt>
              </c:strCache>
            </c:strRef>
          </c:cat>
          <c:val>
            <c:numRef>
              <c:f>Munka1!$C$2:$C$10</c:f>
              <c:numCache>
                <c:formatCode>0.0</c:formatCode>
                <c:ptCount val="9"/>
                <c:pt idx="0">
                  <c:v>60.012999999999998</c:v>
                </c:pt>
                <c:pt idx="1">
                  <c:v>68.860799999999998</c:v>
                </c:pt>
                <c:pt idx="2">
                  <c:v>66.383700000000005</c:v>
                </c:pt>
                <c:pt idx="3">
                  <c:v>66.868399999999994</c:v>
                </c:pt>
                <c:pt idx="4">
                  <c:v>66.894999999999996</c:v>
                </c:pt>
                <c:pt idx="5">
                  <c:v>67.655100000000004</c:v>
                </c:pt>
                <c:pt idx="6">
                  <c:v>72.341399999999993</c:v>
                </c:pt>
                <c:pt idx="7">
                  <c:v>67.72</c:v>
                </c:pt>
                <c:pt idx="8">
                  <c:v>62.597900000000003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900-4C61-BA28-CCF2683A3F0C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Bíróság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2.1464893562468015E-2"/>
                  <c:y val="-3.3133946386146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00-4C61-BA28-CCF2683A3F0C}"/>
                </c:ext>
              </c:extLst>
            </c:dLbl>
            <c:dLbl>
              <c:idx val="8"/>
              <c:layout>
                <c:manualLayout>
                  <c:x val="-2.5226014765092782E-2"/>
                  <c:y val="-3.7020037008460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8C-4607-942F-D6ED226F7E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2015.04.</c:v>
                </c:pt>
                <c:pt idx="1">
                  <c:v>2016.05.</c:v>
                </c:pt>
                <c:pt idx="2">
                  <c:v>2017.05.</c:v>
                </c:pt>
                <c:pt idx="3">
                  <c:v>2018.05.</c:v>
                </c:pt>
                <c:pt idx="4">
                  <c:v>2019.05.</c:v>
                </c:pt>
                <c:pt idx="5">
                  <c:v>2020.10.</c:v>
                </c:pt>
                <c:pt idx="6">
                  <c:v>2021.05.</c:v>
                </c:pt>
                <c:pt idx="7">
                  <c:v>2022.05.</c:v>
                </c:pt>
                <c:pt idx="8">
                  <c:v>2023.05.</c:v>
                </c:pt>
              </c:strCache>
            </c:strRef>
          </c:cat>
          <c:val>
            <c:numRef>
              <c:f>Munka1!$D$2:$D$10</c:f>
              <c:numCache>
                <c:formatCode>0.0</c:formatCode>
                <c:ptCount val="9"/>
                <c:pt idx="0">
                  <c:v>55.847499999999997</c:v>
                </c:pt>
                <c:pt idx="1">
                  <c:v>61.036999999999999</c:v>
                </c:pt>
                <c:pt idx="2">
                  <c:v>59.1068</c:v>
                </c:pt>
                <c:pt idx="3">
                  <c:v>60.168700000000001</c:v>
                </c:pt>
                <c:pt idx="4">
                  <c:v>58.409100000000002</c:v>
                </c:pt>
                <c:pt idx="5">
                  <c:v>61.086199999999998</c:v>
                </c:pt>
                <c:pt idx="6">
                  <c:v>64.139099999999999</c:v>
                </c:pt>
                <c:pt idx="7">
                  <c:v>62.204999999999998</c:v>
                </c:pt>
                <c:pt idx="8">
                  <c:v>56.7316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900-4C61-BA28-CCF2683A3F0C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Biztosítók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97174061609718E-2"/>
                  <c:y val="-1.7651998184956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00-4C61-BA28-CCF2683A3F0C}"/>
                </c:ext>
              </c:extLst>
            </c:dLbl>
            <c:dLbl>
              <c:idx val="1"/>
              <c:layout>
                <c:manualLayout>
                  <c:x val="-3.1507631352504943E-2"/>
                  <c:y val="-4.4386463893267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00-4C61-BA28-CCF2683A3F0C}"/>
                </c:ext>
              </c:extLst>
            </c:dLbl>
            <c:dLbl>
              <c:idx val="2"/>
              <c:layout>
                <c:manualLayout>
                  <c:x val="-2.8579412825320467E-2"/>
                  <c:y val="3.5816933231665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00-4C61-BA28-CCF2683A3F0C}"/>
                </c:ext>
              </c:extLst>
            </c:dLbl>
            <c:dLbl>
              <c:idx val="3"/>
              <c:layout>
                <c:manualLayout>
                  <c:x val="-2.711530356172823E-2"/>
                  <c:y val="1.5023459902979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00-4C61-BA28-CCF2683A3F0C}"/>
                </c:ext>
              </c:extLst>
            </c:dLbl>
            <c:dLbl>
              <c:idx val="4"/>
              <c:layout>
                <c:manualLayout>
                  <c:x val="-3.2971740616097284E-2"/>
                  <c:y val="2.98759408520412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00-4C61-BA28-CCF2683A3F0C}"/>
                </c:ext>
              </c:extLst>
            </c:dLbl>
            <c:dLbl>
              <c:idx val="5"/>
              <c:layout>
                <c:manualLayout>
                  <c:x val="-1.2604256384978639E-2"/>
                  <c:y val="4.77271588646986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900-4C61-BA28-CCF2683A3F0C}"/>
                </c:ext>
              </c:extLst>
            </c:dLbl>
            <c:dLbl>
              <c:idx val="7"/>
              <c:layout>
                <c:manualLayout>
                  <c:x val="-5.1219454905767112E-2"/>
                  <c:y val="3.488608961604132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900-4C61-BA28-CCF2683A3F0C}"/>
                </c:ext>
              </c:extLst>
            </c:dLbl>
            <c:dLbl>
              <c:idx val="8"/>
              <c:layout>
                <c:manualLayout>
                  <c:x val="-2.2750449037409404E-2"/>
                  <c:y val="2.4123333913515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8C-4607-942F-D6ED226F7E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2015.04.</c:v>
                </c:pt>
                <c:pt idx="1">
                  <c:v>2016.05.</c:v>
                </c:pt>
                <c:pt idx="2">
                  <c:v>2017.05.</c:v>
                </c:pt>
                <c:pt idx="3">
                  <c:v>2018.05.</c:v>
                </c:pt>
                <c:pt idx="4">
                  <c:v>2019.05.</c:v>
                </c:pt>
                <c:pt idx="5">
                  <c:v>2020.10.</c:v>
                </c:pt>
                <c:pt idx="6">
                  <c:v>2021.05.</c:v>
                </c:pt>
                <c:pt idx="7">
                  <c:v>2022.05.</c:v>
                </c:pt>
                <c:pt idx="8">
                  <c:v>2023.05.</c:v>
                </c:pt>
              </c:strCache>
            </c:strRef>
          </c:cat>
          <c:val>
            <c:numRef>
              <c:f>Munka1!$E$2:$E$10</c:f>
              <c:numCache>
                <c:formatCode>0.0</c:formatCode>
                <c:ptCount val="9"/>
                <c:pt idx="0">
                  <c:v>44.583300000000001</c:v>
                </c:pt>
                <c:pt idx="1">
                  <c:v>48.398600000000002</c:v>
                </c:pt>
                <c:pt idx="2">
                  <c:v>48.779899999999998</c:v>
                </c:pt>
                <c:pt idx="3">
                  <c:v>52.432099999999998</c:v>
                </c:pt>
                <c:pt idx="4">
                  <c:v>51.872700000000002</c:v>
                </c:pt>
                <c:pt idx="5">
                  <c:v>55.797699999999999</c:v>
                </c:pt>
                <c:pt idx="6">
                  <c:v>59.345100000000002</c:v>
                </c:pt>
                <c:pt idx="7">
                  <c:v>53.377000000000002</c:v>
                </c:pt>
                <c:pt idx="8">
                  <c:v>51.012599999999999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900-4C61-BA28-CCF2683A3F0C}"/>
            </c:ext>
          </c:extLst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Bankok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11530356172823E-2"/>
                  <c:y val="3.54752092211686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900-4C61-BA28-CCF2683A3F0C}"/>
                </c:ext>
              </c:extLst>
            </c:dLbl>
            <c:dLbl>
              <c:idx val="1"/>
              <c:layout>
                <c:manualLayout>
                  <c:x val="-3.1507631352504943E-2"/>
                  <c:y val="3.8445705410980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900-4C61-BA28-CCF2683A3F0C}"/>
                </c:ext>
              </c:extLst>
            </c:dLbl>
            <c:dLbl>
              <c:idx val="3"/>
              <c:layout>
                <c:manualLayout>
                  <c:x val="-3.0043522088912703E-2"/>
                  <c:y val="-2.6905210764891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900-4C61-BA28-CCF2683A3F0C}"/>
                </c:ext>
              </c:extLst>
            </c:dLbl>
            <c:dLbl>
              <c:idx val="4"/>
              <c:layout>
                <c:manualLayout>
                  <c:x val="-3.2971740616097284E-2"/>
                  <c:y val="-2.09642183852663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900-4C61-BA28-CCF2683A3F0C}"/>
                </c:ext>
              </c:extLst>
            </c:dLbl>
            <c:dLbl>
              <c:idx val="5"/>
              <c:layout>
                <c:manualLayout>
                  <c:x val="-7.0663581490477776E-3"/>
                  <c:y val="-1.028878933330391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900-4C61-BA28-CCF2683A3F0C}"/>
                </c:ext>
              </c:extLst>
            </c:dLbl>
            <c:dLbl>
              <c:idx val="8"/>
              <c:layout>
                <c:manualLayout>
                  <c:x val="-1.4085968990517991E-2"/>
                  <c:y val="-6.067949580593122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8C-4607-942F-D6ED226F7E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2015.04.</c:v>
                </c:pt>
                <c:pt idx="1">
                  <c:v>2016.05.</c:v>
                </c:pt>
                <c:pt idx="2">
                  <c:v>2017.05.</c:v>
                </c:pt>
                <c:pt idx="3">
                  <c:v>2018.05.</c:v>
                </c:pt>
                <c:pt idx="4">
                  <c:v>2019.05.</c:v>
                </c:pt>
                <c:pt idx="5">
                  <c:v>2020.10.</c:v>
                </c:pt>
                <c:pt idx="6">
                  <c:v>2021.05.</c:v>
                </c:pt>
                <c:pt idx="7">
                  <c:v>2022.05.</c:v>
                </c:pt>
                <c:pt idx="8">
                  <c:v>2023.05.</c:v>
                </c:pt>
              </c:strCache>
            </c:strRef>
          </c:cat>
          <c:val>
            <c:numRef>
              <c:f>Munka1!$F$2:$F$10</c:f>
              <c:numCache>
                <c:formatCode>0.0</c:formatCode>
                <c:ptCount val="9"/>
                <c:pt idx="0">
                  <c:v>38.876600000000003</c:v>
                </c:pt>
                <c:pt idx="1">
                  <c:v>44.180700000000002</c:v>
                </c:pt>
                <c:pt idx="2">
                  <c:v>50.016300000000001</c:v>
                </c:pt>
                <c:pt idx="3">
                  <c:v>53.522100000000002</c:v>
                </c:pt>
                <c:pt idx="4">
                  <c:v>53.259500000000003</c:v>
                </c:pt>
                <c:pt idx="5">
                  <c:v>58.560600000000001</c:v>
                </c:pt>
                <c:pt idx="6">
                  <c:v>60.439100000000003</c:v>
                </c:pt>
                <c:pt idx="7">
                  <c:v>54.838999999999999</c:v>
                </c:pt>
                <c:pt idx="8">
                  <c:v>54.0364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900-4C61-BA28-CCF2683A3F0C}"/>
            </c:ext>
          </c:extLst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Brókercégek</c:v>
                </c:pt>
              </c:strCache>
            </c:strRef>
          </c:tx>
          <c:spPr>
            <a:ln w="28575" cap="rnd">
              <a:solidFill>
                <a:schemeClr val="accent6">
                  <a:lumMod val="2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Munka1!$A$2:$A$10</c:f>
              <c:strCache>
                <c:ptCount val="9"/>
                <c:pt idx="0">
                  <c:v>2015.04.</c:v>
                </c:pt>
                <c:pt idx="1">
                  <c:v>2016.05.</c:v>
                </c:pt>
                <c:pt idx="2">
                  <c:v>2017.05.</c:v>
                </c:pt>
                <c:pt idx="3">
                  <c:v>2018.05.</c:v>
                </c:pt>
                <c:pt idx="4">
                  <c:v>2019.05.</c:v>
                </c:pt>
                <c:pt idx="5">
                  <c:v>2020.10.</c:v>
                </c:pt>
                <c:pt idx="6">
                  <c:v>2021.05.</c:v>
                </c:pt>
                <c:pt idx="7">
                  <c:v>2022.05.</c:v>
                </c:pt>
                <c:pt idx="8">
                  <c:v>2023.05.</c:v>
                </c:pt>
              </c:strCache>
            </c:strRef>
          </c:cat>
          <c:val>
            <c:numRef>
              <c:f>Munka1!$G$2:$G$10</c:f>
              <c:numCache>
                <c:formatCode>0.0</c:formatCode>
                <c:ptCount val="9"/>
                <c:pt idx="0">
                  <c:v>12.283300000000001</c:v>
                </c:pt>
                <c:pt idx="1">
                  <c:v>13.315200000000001</c:v>
                </c:pt>
                <c:pt idx="2">
                  <c:v>19.754899999999999</c:v>
                </c:pt>
                <c:pt idx="3">
                  <c:v>23.647400000000001</c:v>
                </c:pt>
                <c:pt idx="4">
                  <c:v>21.894100000000002</c:v>
                </c:pt>
                <c:pt idx="5">
                  <c:v>27.305900000000001</c:v>
                </c:pt>
                <c:pt idx="6">
                  <c:v>27.142299999999999</c:v>
                </c:pt>
                <c:pt idx="7">
                  <c:v>25.516999999999999</c:v>
                </c:pt>
                <c:pt idx="8">
                  <c:v>24.241399999999999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8900-4C61-BA28-CCF2683A3F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0982095"/>
        <c:axId val="620980015"/>
      </c:lineChart>
      <c:catAx>
        <c:axId val="6209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0015"/>
        <c:crosses val="autoZero"/>
        <c:auto val="1"/>
        <c:lblAlgn val="ctr"/>
        <c:lblOffset val="100"/>
        <c:noMultiLvlLbl val="0"/>
      </c:catAx>
      <c:valAx>
        <c:axId val="620980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209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18343698150934"/>
          <c:y val="5.8161158035880407E-2"/>
          <c:w val="0.15476833871787377"/>
          <c:h val="0.922212686738230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69555473370736E-2"/>
          <c:y val="5.4935032962446381E-2"/>
          <c:w val="0.78695261911854641"/>
          <c:h val="0.84655934340861139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KGFB elégedettség-index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8784388122223382E-2"/>
                  <c:y val="-5.870448942550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CA-4DDC-9FDD-2D7B5111806E}"/>
                </c:ext>
              </c:extLst>
            </c:dLbl>
            <c:dLbl>
              <c:idx val="2"/>
              <c:layout>
                <c:manualLayout>
                  <c:x val="-1.1215076959116535E-2"/>
                  <c:y val="-4.682250466625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CA-4DDC-9FDD-2D7B5111806E}"/>
                </c:ext>
              </c:extLst>
            </c:dLbl>
            <c:dLbl>
              <c:idx val="6"/>
              <c:layout>
                <c:manualLayout>
                  <c:x val="-9.1801159194588398E-3"/>
                  <c:y val="5.86172728599273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CA-4DDC-9FDD-2D7B51118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Munka1!$B$2:$B$9</c:f>
              <c:numCache>
                <c:formatCode>0.0</c:formatCode>
                <c:ptCount val="8"/>
                <c:pt idx="0">
                  <c:v>77.003993896713624</c:v>
                </c:pt>
                <c:pt idx="1">
                  <c:v>76.410445509893449</c:v>
                </c:pt>
                <c:pt idx="2">
                  <c:v>76.883459360730583</c:v>
                </c:pt>
                <c:pt idx="3" formatCode="General">
                  <c:v>83.3</c:v>
                </c:pt>
                <c:pt idx="4">
                  <c:v>80.3</c:v>
                </c:pt>
                <c:pt idx="5" formatCode="General">
                  <c:v>84.5</c:v>
                </c:pt>
                <c:pt idx="6" formatCode="General">
                  <c:v>80.400000000000006</c:v>
                </c:pt>
                <c:pt idx="7">
                  <c:v>84.881799999999998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CA-4DDC-9FDD-2D7B5111806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Egyéb biztosítás elégedettség-index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4392060331446669E-2"/>
                  <c:y val="7.0586474184750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CA-4DDC-9FDD-2D7B5111806E}"/>
                </c:ext>
              </c:extLst>
            </c:dLbl>
            <c:dLbl>
              <c:idx val="2"/>
              <c:layout>
                <c:manualLayout>
                  <c:x val="-2.0497529690291425E-2"/>
                  <c:y val="-8.98203200651170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CA-4DDC-9FDD-2D7B5111806E}"/>
                </c:ext>
              </c:extLst>
            </c:dLbl>
            <c:dLbl>
              <c:idx val="6"/>
              <c:layout>
                <c:manualLayout>
                  <c:x val="-1.5399706650799455E-2"/>
                  <c:y val="-6.1205519854503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CA-4DDC-9FDD-2D7B51118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Munka1!$C$2:$C$9</c:f>
              <c:numCache>
                <c:formatCode>0.0</c:formatCode>
                <c:ptCount val="8"/>
                <c:pt idx="0">
                  <c:v>73.379866666666672</c:v>
                </c:pt>
                <c:pt idx="1">
                  <c:v>75.565266666666673</c:v>
                </c:pt>
                <c:pt idx="2">
                  <c:v>77.292100000000005</c:v>
                </c:pt>
                <c:pt idx="3" formatCode="General">
                  <c:v>78.7</c:v>
                </c:pt>
                <c:pt idx="4">
                  <c:v>77.5</c:v>
                </c:pt>
                <c:pt idx="5" formatCode="General">
                  <c:v>80.5</c:v>
                </c:pt>
                <c:pt idx="6" formatCode="General">
                  <c:v>81.2</c:v>
                </c:pt>
                <c:pt idx="7">
                  <c:v>81.226299999999995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1CA-4DDC-9FDD-2D7B5111806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Teljes elégedettségi-index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9779447502806027E-2"/>
                  <c:y val="-2.970496189812367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1CA-4DDC-9FDD-2D7B5111806E}"/>
                </c:ext>
              </c:extLst>
            </c:dLbl>
            <c:dLbl>
              <c:idx val="1"/>
              <c:layout>
                <c:manualLayout>
                  <c:x val="1.0675070460127282E-2"/>
                  <c:y val="-1.9351935560394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318239806849879E-2"/>
                      <c:h val="6.53815646707138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1CA-4DDC-9FDD-2D7B5111806E}"/>
                </c:ext>
              </c:extLst>
            </c:dLbl>
            <c:dLbl>
              <c:idx val="2"/>
              <c:layout>
                <c:manualLayout>
                  <c:x val="-1.3176983372330133E-2"/>
                  <c:y val="4.7527939036997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1CA-4DDC-9FDD-2D7B5111806E}"/>
                </c:ext>
              </c:extLst>
            </c:dLbl>
            <c:dLbl>
              <c:idx val="3"/>
              <c:layout>
                <c:manualLayout>
                  <c:x val="1.9619064132135977E-3"/>
                  <c:y val="-5.4458467704360698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1CA-4DDC-9FDD-2D7B5111806E}"/>
                </c:ext>
              </c:extLst>
            </c:dLbl>
            <c:dLbl>
              <c:idx val="4"/>
              <c:layout>
                <c:manualLayout>
                  <c:x val="-1.5903197925669836E-3"/>
                  <c:y val="-5.3507827627702014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1CA-4DDC-9FDD-2D7B5111806E}"/>
                </c:ext>
              </c:extLst>
            </c:dLbl>
            <c:dLbl>
              <c:idx val="6"/>
              <c:layout>
                <c:manualLayout>
                  <c:x val="-2.9605251881181329E-3"/>
                  <c:y val="-1.5529481967459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1CA-4DDC-9FDD-2D7B51118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Munka1!$D$2:$D$9</c:f>
              <c:numCache>
                <c:formatCode>0.0</c:formatCode>
                <c:ptCount val="8"/>
                <c:pt idx="0">
                  <c:v>75.191930281690148</c:v>
                </c:pt>
                <c:pt idx="1">
                  <c:v>75.987856088280068</c:v>
                </c:pt>
                <c:pt idx="2">
                  <c:v>77.087779680365287</c:v>
                </c:pt>
                <c:pt idx="3">
                  <c:v>81.7</c:v>
                </c:pt>
                <c:pt idx="4">
                  <c:v>78.900000000000006</c:v>
                </c:pt>
                <c:pt idx="5">
                  <c:v>82.5</c:v>
                </c:pt>
                <c:pt idx="6">
                  <c:v>80.8</c:v>
                </c:pt>
                <c:pt idx="7">
                  <c:v>83.054049999999989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F1CA-4DDC-9FDD-2D7B511180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0982095"/>
        <c:axId val="620980015"/>
      </c:lineChart>
      <c:catAx>
        <c:axId val="6209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0015"/>
        <c:crosses val="autoZero"/>
        <c:auto val="1"/>
        <c:lblAlgn val="ctr"/>
        <c:lblOffset val="100"/>
        <c:noMultiLvlLbl val="0"/>
      </c:catAx>
      <c:valAx>
        <c:axId val="620980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209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304971423354001"/>
          <c:y val="5.8161158035880407E-2"/>
          <c:w val="0.16355299429942718"/>
          <c:h val="0.922212686738230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69555473370736E-2"/>
          <c:y val="4.8982258410371196E-2"/>
          <c:w val="0.74255530069103071"/>
          <c:h val="0.84112810297456697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KGFB Eljárás Alindex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9033152967369054E-2"/>
                  <c:y val="2.07934733286865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45-4486-965E-1DA38A4AD787}"/>
                </c:ext>
              </c:extLst>
            </c:dLbl>
            <c:dLbl>
              <c:idx val="1"/>
              <c:layout>
                <c:manualLayout>
                  <c:x val="-2.7320278858631142E-2"/>
                  <c:y val="2.0793473328686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45-4486-965E-1DA38A4AD787}"/>
                </c:ext>
              </c:extLst>
            </c:dLbl>
            <c:dLbl>
              <c:idx val="3"/>
              <c:layout>
                <c:manualLayout>
                  <c:x val="-1.8535623277077719E-2"/>
                  <c:y val="1.7822977138874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45-4486-965E-1DA38A4AD787}"/>
                </c:ext>
              </c:extLst>
            </c:dLbl>
            <c:dLbl>
              <c:idx val="4"/>
              <c:layout>
                <c:manualLayout>
                  <c:x val="3.1642512077294685E-3"/>
                  <c:y val="-8.755927487131543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45-4486-965E-1DA38A4AD787}"/>
                </c:ext>
              </c:extLst>
            </c:dLbl>
            <c:dLbl>
              <c:idx val="7"/>
              <c:layout>
                <c:manualLayout>
                  <c:x val="-2.4583456312541482E-2"/>
                  <c:y val="3.5631476742345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45-4938-8FE1-95F852FA9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Munka1!$B$2:$B$9</c:f>
              <c:numCache>
                <c:formatCode>0.0</c:formatCode>
                <c:ptCount val="8"/>
                <c:pt idx="0">
                  <c:v>80.905699999999996</c:v>
                </c:pt>
                <c:pt idx="1">
                  <c:v>81.445899999999995</c:v>
                </c:pt>
                <c:pt idx="2">
                  <c:v>80.153999999999996</c:v>
                </c:pt>
                <c:pt idx="3">
                  <c:v>82.4</c:v>
                </c:pt>
                <c:pt idx="4">
                  <c:v>82</c:v>
                </c:pt>
                <c:pt idx="5">
                  <c:v>85.6</c:v>
                </c:pt>
                <c:pt idx="6">
                  <c:v>83.3</c:v>
                </c:pt>
                <c:pt idx="7">
                  <c:v>83.937200000000004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745-4486-965E-1DA38A4AD787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KGFB Kapcsolattartás Alindex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Munka1!$C$2:$C$9</c:f>
              <c:numCache>
                <c:formatCode>0.0</c:formatCode>
                <c:ptCount val="8"/>
                <c:pt idx="0">
                  <c:v>81.280600000000007</c:v>
                </c:pt>
                <c:pt idx="1">
                  <c:v>81.9803</c:v>
                </c:pt>
                <c:pt idx="2">
                  <c:v>82.331999999999994</c:v>
                </c:pt>
                <c:pt idx="3">
                  <c:v>84.3</c:v>
                </c:pt>
                <c:pt idx="4">
                  <c:v>84.3</c:v>
                </c:pt>
                <c:pt idx="5">
                  <c:v>88.2</c:v>
                </c:pt>
                <c:pt idx="6">
                  <c:v>84.9</c:v>
                </c:pt>
                <c:pt idx="7">
                  <c:v>85.790099999999995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745-4486-965E-1DA38A4AD787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KGFB Károsult Alindex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Munka1!$D$2:$D$9</c:f>
              <c:numCache>
                <c:formatCode>0.0</c:formatCode>
                <c:ptCount val="8"/>
                <c:pt idx="0">
                  <c:v>68.82568169014084</c:v>
                </c:pt>
                <c:pt idx="1">
                  <c:v>65.805136529680368</c:v>
                </c:pt>
                <c:pt idx="2">
                  <c:v>68.164378082191774</c:v>
                </c:pt>
                <c:pt idx="3">
                  <c:v>79.599999999999994</c:v>
                </c:pt>
                <c:pt idx="4">
                  <c:v>74.5</c:v>
                </c:pt>
                <c:pt idx="5">
                  <c:v>79.8</c:v>
                </c:pt>
                <c:pt idx="6">
                  <c:v>73.099999999999994</c:v>
                </c:pt>
                <c:pt idx="7">
                  <c:v>76.614199999999997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745-4486-965E-1DA38A4AD787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KGFB elégedettségi index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1.9619064132135977E-3"/>
                  <c:y val="-1.85284115096201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745-4486-965E-1DA38A4AD787}"/>
                </c:ext>
              </c:extLst>
            </c:dLbl>
            <c:dLbl>
              <c:idx val="4"/>
              <c:layout>
                <c:manualLayout>
                  <c:x val="-2.8743961352657005E-3"/>
                  <c:y val="5.0645801360409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745-4486-965E-1DA38A4AD787}"/>
                </c:ext>
              </c:extLst>
            </c:dLbl>
            <c:dLbl>
              <c:idx val="7"/>
              <c:layout>
                <c:manualLayout>
                  <c:x val="-3.019020950663082E-3"/>
                  <c:y val="-6.738116662023973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45-4938-8FE1-95F852FA9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Munka1!$E$2:$E$9</c:f>
              <c:numCache>
                <c:formatCode>0.0</c:formatCode>
                <c:ptCount val="8"/>
                <c:pt idx="0">
                  <c:v>77.003993896713624</c:v>
                </c:pt>
                <c:pt idx="1">
                  <c:v>76.410445509893449</c:v>
                </c:pt>
                <c:pt idx="2">
                  <c:v>76.883459360730583</c:v>
                </c:pt>
                <c:pt idx="3" formatCode="General">
                  <c:v>83.3</c:v>
                </c:pt>
                <c:pt idx="4">
                  <c:v>80.266666666666666</c:v>
                </c:pt>
                <c:pt idx="5">
                  <c:v>84.5</c:v>
                </c:pt>
                <c:pt idx="6">
                  <c:v>80.400000000000006</c:v>
                </c:pt>
                <c:pt idx="7">
                  <c:v>84.881799999999998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F745-4486-965E-1DA38A4AD7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0982095"/>
        <c:axId val="620980015"/>
      </c:lineChart>
      <c:catAx>
        <c:axId val="6209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0015"/>
        <c:crosses val="autoZero"/>
        <c:auto val="1"/>
        <c:lblAlgn val="ctr"/>
        <c:lblOffset val="100"/>
        <c:noMultiLvlLbl val="0"/>
      </c:catAx>
      <c:valAx>
        <c:axId val="620980015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2095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773293260839263"/>
          <c:y val="5.8161158035880407E-2"/>
          <c:w val="0.19226706739160726"/>
          <c:h val="0.886299697336844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69555473370736E-2"/>
          <c:y val="6.8314479170967349E-2"/>
          <c:w val="0.72702753447953838"/>
          <c:h val="0.82968085545600923"/>
        </c:manualLayout>
      </c:layout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Egyéb biztosítás Tájékoztatás Alindex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923010448437068E-2"/>
                  <c:y val="-8.91148856943710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95-43B8-B313-50E4E8D0B24E}"/>
                </c:ext>
              </c:extLst>
            </c:dLbl>
            <c:dLbl>
              <c:idx val="1"/>
              <c:layout>
                <c:manualLayout>
                  <c:x val="-2.7320278858631142E-2"/>
                  <c:y val="2.0793473328686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95-43B8-B313-50E4E8D0B24E}"/>
                </c:ext>
              </c:extLst>
            </c:dLbl>
            <c:dLbl>
              <c:idx val="2"/>
              <c:layout>
                <c:manualLayout>
                  <c:x val="-1.4641092635922371E-3"/>
                  <c:y val="-4.1586946657373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95-43B8-B313-50E4E8D0B24E}"/>
                </c:ext>
              </c:extLst>
            </c:dLbl>
            <c:dLbl>
              <c:idx val="3"/>
              <c:layout>
                <c:manualLayout>
                  <c:x val="1.9619064132135977E-3"/>
                  <c:y val="5.3468931416622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95-43B8-B313-50E4E8D0B24E}"/>
                </c:ext>
              </c:extLst>
            </c:dLbl>
            <c:dLbl>
              <c:idx val="4"/>
              <c:layout>
                <c:manualLayout>
                  <c:x val="6.6425120772947745E-3"/>
                  <c:y val="2.0430497469973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95-43B8-B313-50E4E8D0B24E}"/>
                </c:ext>
              </c:extLst>
            </c:dLbl>
            <c:dLbl>
              <c:idx val="6"/>
              <c:layout>
                <c:manualLayout>
                  <c:x val="-1.0461922596754058E-2"/>
                  <c:y val="-1.5730151521407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95-43B8-B313-50E4E8D0B2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Munka1!$B$2:$B$9</c:f>
              <c:numCache>
                <c:formatCode>0.0</c:formatCode>
                <c:ptCount val="8"/>
                <c:pt idx="0">
                  <c:v>74.262</c:v>
                </c:pt>
                <c:pt idx="1">
                  <c:v>78.140500000000003</c:v>
                </c:pt>
                <c:pt idx="2">
                  <c:v>77.631900000000002</c:v>
                </c:pt>
                <c:pt idx="3">
                  <c:v>77.8</c:v>
                </c:pt>
                <c:pt idx="4">
                  <c:v>77.099999999999994</c:v>
                </c:pt>
                <c:pt idx="5">
                  <c:v>80</c:v>
                </c:pt>
                <c:pt idx="6">
                  <c:v>81.400000000000006</c:v>
                </c:pt>
                <c:pt idx="7">
                  <c:v>80.236000000000004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395-43B8-B313-50E4E8D0B24E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Egyéb biztosítás Kapcsolattartás Alindex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784388122223382E-2"/>
                  <c:y val="-7.94979627541879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95-43B8-B313-50E4E8D0B24E}"/>
                </c:ext>
              </c:extLst>
            </c:dLbl>
            <c:dLbl>
              <c:idx val="2"/>
              <c:layout>
                <c:manualLayout>
                  <c:x val="-2.8784388122223382E-2"/>
                  <c:y val="-7.0586474184750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95-43B8-B313-50E4E8D0B24E}"/>
                </c:ext>
              </c:extLst>
            </c:dLbl>
            <c:dLbl>
              <c:idx val="3"/>
              <c:layout>
                <c:manualLayout>
                  <c:x val="-2.8784388122223486E-2"/>
                  <c:y val="-7.0586474184750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95-43B8-B313-50E4E8D0B2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Munka1!$C$2:$C$9</c:f>
              <c:numCache>
                <c:formatCode>0.0</c:formatCode>
                <c:ptCount val="8"/>
                <c:pt idx="0">
                  <c:v>73.912000000000006</c:v>
                </c:pt>
                <c:pt idx="1">
                  <c:v>78.239800000000002</c:v>
                </c:pt>
                <c:pt idx="2">
                  <c:v>78.433000000000007</c:v>
                </c:pt>
                <c:pt idx="3">
                  <c:v>79.599999999999994</c:v>
                </c:pt>
                <c:pt idx="4">
                  <c:v>79.400000000000006</c:v>
                </c:pt>
                <c:pt idx="5">
                  <c:v>81.3</c:v>
                </c:pt>
                <c:pt idx="6">
                  <c:v>82.5</c:v>
                </c:pt>
                <c:pt idx="7">
                  <c:v>82.254400000000004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395-43B8-B313-50E4E8D0B24E}"/>
            </c:ext>
          </c:extLst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Egyéb biztosítás Károsult Alindex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9188514357053684E-2"/>
                  <c:y val="-4.319185830477684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395-43B8-B313-50E4E8D0B24E}"/>
                </c:ext>
              </c:extLst>
            </c:dLbl>
            <c:dLbl>
              <c:idx val="2"/>
              <c:layout>
                <c:manualLayout>
                  <c:x val="-2.8784388122223382E-2"/>
                  <c:y val="8.24684589440002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95-43B8-B313-50E4E8D0B24E}"/>
                </c:ext>
              </c:extLst>
            </c:dLbl>
            <c:dLbl>
              <c:idx val="3"/>
              <c:layout>
                <c:manualLayout>
                  <c:x val="1.9619064132135977E-3"/>
                  <c:y val="8.206054198691055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95-43B8-B313-50E4E8D0B2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Munka1!$D$2:$D$9</c:f>
              <c:numCache>
                <c:formatCode>0.0</c:formatCode>
                <c:ptCount val="8"/>
                <c:pt idx="0">
                  <c:v>71.965599999999995</c:v>
                </c:pt>
                <c:pt idx="1">
                  <c:v>70.3155</c:v>
                </c:pt>
                <c:pt idx="2">
                  <c:v>75.811400000000006</c:v>
                </c:pt>
                <c:pt idx="3">
                  <c:v>78.7</c:v>
                </c:pt>
                <c:pt idx="4">
                  <c:v>76.099999999999994</c:v>
                </c:pt>
                <c:pt idx="5">
                  <c:v>80.3</c:v>
                </c:pt>
                <c:pt idx="6">
                  <c:v>79.7</c:v>
                </c:pt>
                <c:pt idx="7">
                  <c:v>74.481099999999998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395-43B8-B313-50E4E8D0B24E}"/>
            </c:ext>
          </c:extLst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Egyéb biztosítás elégedettségi index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387119712029318E-2"/>
                  <c:y val="1.7117542768128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95-43B8-B313-50E4E8D0B24E}"/>
                </c:ext>
              </c:extLst>
            </c:dLbl>
            <c:dLbl>
              <c:idx val="2"/>
              <c:layout>
                <c:manualLayout>
                  <c:x val="-1.4641092635922371E-3"/>
                  <c:y val="4.68225046662518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95-43B8-B313-50E4E8D0B24E}"/>
                </c:ext>
              </c:extLst>
            </c:dLbl>
            <c:dLbl>
              <c:idx val="3"/>
              <c:layout>
                <c:manualLayout>
                  <c:x val="1.9619064132135977E-3"/>
                  <c:y val="-5.7144861977180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395-43B8-B313-50E4E8D0B24E}"/>
                </c:ext>
              </c:extLst>
            </c:dLbl>
            <c:dLbl>
              <c:idx val="4"/>
              <c:layout>
                <c:manualLayout>
                  <c:x val="6.6425120772947745E-3"/>
                  <c:y val="-1.35643335452221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95-43B8-B313-50E4E8D0B24E}"/>
                </c:ext>
              </c:extLst>
            </c:dLbl>
            <c:dLbl>
              <c:idx val="5"/>
              <c:layout>
                <c:manualLayout>
                  <c:x val="-2.4194756554307115E-2"/>
                  <c:y val="0.10710364737062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95-43B8-B313-50E4E8D0B24E}"/>
                </c:ext>
              </c:extLst>
            </c:dLbl>
            <c:dLbl>
              <c:idx val="6"/>
              <c:layout>
                <c:manualLayout>
                  <c:x val="-1.0461922596754058E-2"/>
                  <c:y val="2.976280913257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95-43B8-B313-50E4E8D0B24E}"/>
                </c:ext>
              </c:extLst>
            </c:dLbl>
            <c:dLbl>
              <c:idx val="7"/>
              <c:layout>
                <c:manualLayout>
                  <c:x val="-1.6704119850187358E-2"/>
                  <c:y val="-2.52927211923537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58-45EF-8DE1-5C6E4FAB5D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Munka1!$A$2:$A$9</c:f>
              <c:strCache>
                <c:ptCount val="8"/>
                <c:pt idx="0">
                  <c:v>2015.04.</c:v>
                </c:pt>
                <c:pt idx="1">
                  <c:v>2016.05.</c:v>
                </c:pt>
                <c:pt idx="2">
                  <c:v>2018.05.</c:v>
                </c:pt>
                <c:pt idx="3">
                  <c:v>2019.05.</c:v>
                </c:pt>
                <c:pt idx="4">
                  <c:v>2020.10.</c:v>
                </c:pt>
                <c:pt idx="5">
                  <c:v>2021.05.</c:v>
                </c:pt>
                <c:pt idx="6">
                  <c:v>2022.05.</c:v>
                </c:pt>
                <c:pt idx="7">
                  <c:v>2023.05.</c:v>
                </c:pt>
              </c:strCache>
            </c:strRef>
          </c:cat>
          <c:val>
            <c:numRef>
              <c:f>Munka1!$E$2:$E$9</c:f>
              <c:numCache>
                <c:formatCode>0.0</c:formatCode>
                <c:ptCount val="8"/>
                <c:pt idx="0">
                  <c:v>73.379866666666672</c:v>
                </c:pt>
                <c:pt idx="1">
                  <c:v>75.565266666666673</c:v>
                </c:pt>
                <c:pt idx="2">
                  <c:v>77.292100000000005</c:v>
                </c:pt>
                <c:pt idx="3">
                  <c:v>78.699999999999989</c:v>
                </c:pt>
                <c:pt idx="4">
                  <c:v>77.533333333333331</c:v>
                </c:pt>
                <c:pt idx="5">
                  <c:v>80.533333333333346</c:v>
                </c:pt>
                <c:pt idx="6">
                  <c:v>81.2</c:v>
                </c:pt>
                <c:pt idx="7">
                  <c:v>81.226299999999995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4395-43B8-B313-50E4E8D0B24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20982095"/>
        <c:axId val="620980015"/>
      </c:lineChart>
      <c:catAx>
        <c:axId val="62098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0015"/>
        <c:crosses val="autoZero"/>
        <c:auto val="1"/>
        <c:lblAlgn val="ctr"/>
        <c:lblOffset val="100"/>
        <c:noMultiLvlLbl val="0"/>
      </c:catAx>
      <c:valAx>
        <c:axId val="620980015"/>
        <c:scaling>
          <c:orientation val="minMax"/>
          <c:max val="10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hu-HU"/>
          </a:p>
        </c:txPr>
        <c:crossAx val="620982095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188425884966629"/>
          <c:y val="4.692214493214642E-3"/>
          <c:w val="0.20811574115033374"/>
          <c:h val="0.975414583031216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+mj-lt"/>
        </a:defRPr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F5346-27E1-458E-8688-AA390EE9AF39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A9BCA-F687-473E-A85D-EE6EA81627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511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Élőfej hely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hu-HU"/>
              <a:t>élőfej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2531-A6AC-4833-8ADC-3C33523F84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668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1AB7E40-0904-CD5B-BA01-C3D47D690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1C0A790-4E93-46B7-9D9C-5B7D847EC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3BB493-3AE4-CDC3-7454-B35379B0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87E65C1-748A-F485-B4E4-2964F1C9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A57B62C-C1FB-EF55-3621-1EAAF97E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343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B6879F-3EDF-E095-9FEE-CAA4C1941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A25F121-55D6-E753-2D02-E66E1A3E1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FA75731-AD75-F360-133C-75F052CC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66CEA5D-4988-6452-3420-7C45C577B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810FFF9-8B16-36B1-9A48-D360B87F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199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98EE2E4-E747-C4ED-74AF-DF7427A36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71A396D-00FF-0628-0388-30A5C19D3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41E1ED0-306E-8342-2796-6BC9385DE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1F29A9-87F2-BD33-1708-E6D97246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357BE72-AF48-7C3A-4395-84F4905C8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5092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részes+kék kiemelő dobo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 lIns="27000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hu-HU" dirty="0"/>
              <a:t>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364" y="1433518"/>
            <a:ext cx="11203952" cy="4831357"/>
          </a:xfrm>
        </p:spPr>
        <p:txBody>
          <a:bodyPr/>
          <a:lstStyle>
            <a:lvl1pPr marL="288000" indent="-288000">
              <a:buClr>
                <a:srgbClr val="FFC000"/>
              </a:buClr>
              <a:buSzPct val="200000"/>
              <a:buFont typeface="Wingdings" panose="05000000000000000000" pitchFamily="2" charset="2"/>
              <a:buChar char="§"/>
              <a:defRPr sz="2000"/>
            </a:lvl1pPr>
            <a:lvl2pPr marL="685781" indent="-288000">
              <a:buClr>
                <a:srgbClr val="FFC000"/>
              </a:buClr>
              <a:buSzPct val="200000"/>
              <a:buFont typeface="Wingdings" panose="05000000000000000000" pitchFamily="2" charset="2"/>
              <a:buChar char="§"/>
              <a:defRPr sz="1600"/>
            </a:lvl2pPr>
            <a:lvl3pPr marL="1142969" indent="-288000">
              <a:buClr>
                <a:srgbClr val="FFC000"/>
              </a:buClr>
              <a:buSzPct val="200000"/>
              <a:buFont typeface="Wingdings" panose="05000000000000000000" pitchFamily="2" charset="2"/>
              <a:buChar char="§"/>
              <a:defRPr sz="1400"/>
            </a:lvl3pPr>
            <a:lvl4pPr marL="1600156" indent="-288000">
              <a:buClr>
                <a:srgbClr val="FFC000"/>
              </a:buClr>
              <a:buSzPct val="200000"/>
              <a:buFont typeface="Wingdings" panose="05000000000000000000" pitchFamily="2" charset="2"/>
              <a:buChar char="§"/>
              <a:defRPr sz="1200"/>
            </a:lvl4pPr>
            <a:lvl5pPr marL="2057344" indent="-288000">
              <a:buClr>
                <a:srgbClr val="FFC000"/>
              </a:buClr>
              <a:buSzPct val="200000"/>
              <a:buFont typeface="Wingdings" panose="05000000000000000000" pitchFamily="2" charset="2"/>
              <a:buChar char="§"/>
              <a:defRPr sz="1000"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EB6C-A0AB-4995-952E-7DC99B683C55}" type="datetime1">
              <a:rPr lang="hu-HU" smtClean="0"/>
              <a:pPr/>
              <a:t>2023. 06. 27.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Hivatkozás: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B5D20-90C6-47BB-A188-49E443ACD015}" type="slidenum">
              <a:rPr lang="hu-HU" smtClean="0"/>
              <a:pPr/>
              <a:t>‹#›</a:t>
            </a:fld>
            <a:r>
              <a:rPr lang="hu-HU" dirty="0"/>
              <a:t>. oldal</a:t>
            </a:r>
          </a:p>
        </p:txBody>
      </p:sp>
      <p:sp>
        <p:nvSpPr>
          <p:cNvPr id="8" name="Szöveg helye 3"/>
          <p:cNvSpPr>
            <a:spLocks noGrp="1"/>
          </p:cNvSpPr>
          <p:nvPr>
            <p:ph type="body" sz="quarter" idx="14" hasCustomPrompt="1"/>
          </p:nvPr>
        </p:nvSpPr>
        <p:spPr>
          <a:xfrm>
            <a:off x="346363" y="874104"/>
            <a:ext cx="8880475" cy="449263"/>
          </a:xfrm>
        </p:spPr>
        <p:txBody>
          <a:bodyPr anchor="ctr"/>
          <a:lstStyle>
            <a:lvl1pPr marL="0" indent="0">
              <a:buNone/>
              <a:defRPr sz="2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hu-HU" dirty="0"/>
              <a:t>Alcím, töröljük, ha nem használjuk</a:t>
            </a:r>
          </a:p>
        </p:txBody>
      </p:sp>
    </p:spTree>
    <p:extLst>
      <p:ext uri="{BB962C8B-B14F-4D97-AF65-F5344CB8AC3E}">
        <p14:creationId xmlns:p14="http://schemas.microsoft.com/office/powerpoint/2010/main" val="1574421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26" b="1" i="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732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442CD39-73C0-EBAD-9EE2-199DAC696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04A7DF-A5C3-2752-99B5-A9F61E30F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7D3CE53-0C12-6BA9-70D0-CB5D373E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6C412E-3C39-3299-1728-08AF27DE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4BCBD0C-4395-9228-ED49-8888DF84B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0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17B21B-E069-7DBB-0FA9-7FB5E3FAD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5329412-DB8B-775E-AA23-7EE5276B0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81E5945-DD39-D70E-43B6-38B193CC3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F60BFC1-8188-5F91-19F2-17C00248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48D8D54-0BE4-6EC7-D705-005B298F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303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BE1CD0-C62D-BC76-AD9A-CDF86A99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D07B9FD-248D-617B-342D-69C99A64C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3DF2FC55-DD9B-5509-6671-344E0210E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E68648A-1B74-6D2B-66C3-8208148EF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4098C64-D418-7FFA-4038-8169FE9D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05A01EC-0340-3C89-CDD2-9CC65CA9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32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9C9019-C04B-144C-64E7-750B6F31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486AD9B-51DA-4E4D-F8B0-3431C3DFC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180F460-C229-BD2D-99F8-C0AB8E104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9DF56E52-1252-B71B-7A64-F43209C91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91EE0F39-5AB6-3976-23E6-B2AFCE6670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9A2EC79-426F-8C7A-3B9A-15D9CFA8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CD4ECBE-39D0-0098-AE75-90A7B4319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79D9C66-BAB5-8272-F5A9-0DB3BF70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15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7845058-3004-C2EB-D153-36A11FEB0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3D2478B-ACAF-769B-EB63-59D98398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90A6E23-0183-CC5B-E4E4-D8859C6E3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5E36E6C-11A0-79F0-888C-6A903661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527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0E5349E-588C-D813-68CA-B6827507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92CB6F3-DBB3-1DA7-84E3-3F935D23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C189A85-642E-2541-E10A-7CF07E18D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342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28FB3F-9AF1-1610-7D62-A432ECEB3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EA012E-D70C-C702-1645-34957D5A3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824ABBB-17AA-8834-3A86-67D183D01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94BBB73-64B4-CFF4-7851-8B31756C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56DBEC5-E528-485A-DE9F-B50150C75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9DDFE71-C944-B58F-1588-80B60654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665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E03D15-95EE-BCDA-EBD1-5FAB72F7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500F706-0080-FBFD-426D-618DA055A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0E6BB8D-8388-35EB-4545-DD0F08043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EB4E42-12B3-E6D1-3DEE-406FAC2C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BFAA03A-31C6-D313-2381-749D6ECEA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9E6BD46-8F1B-A4E9-C0DC-12AB97A6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699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6A1ED8D-4171-CF73-1F5C-91F82405F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FBCEACF-78DC-C748-5253-956B2BB68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2DFC1B-3D84-721D-8B13-0EFBF1842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9E03-1661-43E7-BE06-4B414F8E7DF2}" type="datetimeFigureOut">
              <a:rPr lang="hu-HU" smtClean="0"/>
              <a:t>2023. 06. 27.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BBD2AA-FCB6-0481-8342-F2655A32B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F62275A-CC07-D28B-F40D-F3B5C226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4A93-AA19-432B-92C2-1782B16765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36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2" y="1"/>
            <a:ext cx="12191144" cy="6866668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F2BE3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" name="object 3"/>
          <p:cNvSpPr/>
          <p:nvPr/>
        </p:nvSpPr>
        <p:spPr>
          <a:xfrm>
            <a:off x="428" y="2504899"/>
            <a:ext cx="1381227" cy="1378146"/>
          </a:xfrm>
          <a:custGeom>
            <a:avLst/>
            <a:gdLst/>
            <a:ahLst/>
            <a:cxnLst/>
            <a:rect l="l" t="t" r="r" b="b"/>
            <a:pathLst>
              <a:path w="2277745" h="2272665">
                <a:moveTo>
                  <a:pt x="2277417" y="0"/>
                </a:moveTo>
                <a:lnTo>
                  <a:pt x="0" y="0"/>
                </a:lnTo>
                <a:lnTo>
                  <a:pt x="0" y="2272182"/>
                </a:lnTo>
                <a:lnTo>
                  <a:pt x="2277417" y="2272182"/>
                </a:lnTo>
                <a:lnTo>
                  <a:pt x="22774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2017" y="2507821"/>
            <a:ext cx="9848854" cy="2562322"/>
          </a:xfrm>
          <a:prstGeom prst="rect">
            <a:avLst/>
          </a:prstGeom>
        </p:spPr>
        <p:txBody>
          <a:bodyPr vert="horz" wrap="square" lIns="0" tIns="7701" rIns="0" bIns="0" rtlCol="0" anchor="t">
            <a:spAutoFit/>
          </a:bodyPr>
          <a:lstStyle/>
          <a:p>
            <a:pPr marL="7701" marR="3081">
              <a:lnSpc>
                <a:spcPct val="100200"/>
              </a:lnSpc>
              <a:spcBef>
                <a:spcPts val="61"/>
              </a:spcBef>
            </a:pPr>
            <a:r>
              <a:rPr lang="hu-HU" sz="5400" dirty="0"/>
              <a:t>Biztosítási Bizalmi Index</a:t>
            </a:r>
            <a:br>
              <a:rPr lang="hu-HU" sz="4000" dirty="0"/>
            </a:br>
            <a:r>
              <a:rPr lang="hu-HU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A magyar lakosság biztosításokhoz való viszonya – MABISZ éves felmérés 2023</a:t>
            </a:r>
            <a:br>
              <a:rPr lang="hu-HU" sz="4000" dirty="0">
                <a:solidFill>
                  <a:prstClr val="black">
                    <a:lumMod val="95000"/>
                    <a:lumOff val="5000"/>
                  </a:prstClr>
                </a:solidFill>
              </a:rPr>
            </a:br>
            <a:r>
              <a:rPr lang="hu-HU" dirty="0">
                <a:solidFill>
                  <a:prstClr val="black">
                    <a:lumMod val="95000"/>
                    <a:lumOff val="5000"/>
                  </a:prstClr>
                </a:solidFill>
              </a:rPr>
              <a:t>közvélemény-kutatási eredmények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1298912" y="6006678"/>
            <a:ext cx="82789" cy="400082"/>
          </a:xfrm>
          <a:custGeom>
            <a:avLst/>
            <a:gdLst/>
            <a:ahLst/>
            <a:cxnLst/>
            <a:rect l="l" t="t" r="r" b="b"/>
            <a:pathLst>
              <a:path w="136525" h="659765">
                <a:moveTo>
                  <a:pt x="136121" y="0"/>
                </a:moveTo>
                <a:lnTo>
                  <a:pt x="0" y="0"/>
                </a:lnTo>
                <a:lnTo>
                  <a:pt x="0" y="659665"/>
                </a:lnTo>
                <a:lnTo>
                  <a:pt x="136121" y="659665"/>
                </a:lnTo>
                <a:lnTo>
                  <a:pt x="1361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7" name="object 7"/>
          <p:cNvSpPr txBox="1"/>
          <p:nvPr/>
        </p:nvSpPr>
        <p:spPr>
          <a:xfrm>
            <a:off x="1542018" y="5932559"/>
            <a:ext cx="6849814" cy="482133"/>
          </a:xfrm>
          <a:prstGeom prst="rect">
            <a:avLst/>
          </a:prstGeom>
        </p:spPr>
        <p:txBody>
          <a:bodyPr vert="horz" wrap="square" lIns="0" tIns="7316" rIns="0" bIns="0" rtlCol="0">
            <a:spAutoFit/>
          </a:bodyPr>
          <a:lstStyle/>
          <a:p>
            <a:pPr marL="7701" marR="3081">
              <a:lnSpc>
                <a:spcPct val="101000"/>
              </a:lnSpc>
              <a:spcBef>
                <a:spcPts val="58"/>
              </a:spcBef>
            </a:pPr>
            <a:r>
              <a:rPr lang="hu-HU" sz="1486" i="1" spc="6" dirty="0">
                <a:cs typeface="PT Sans"/>
              </a:rPr>
              <a:t>Készült a Magyar Biztosítók Szövetsége megbízásából</a:t>
            </a:r>
            <a:endParaRPr lang="hu-HU" sz="1486" i="1" spc="3" dirty="0">
              <a:cs typeface="PT Sans"/>
            </a:endParaRPr>
          </a:p>
          <a:p>
            <a:pPr marL="7701" marR="3081">
              <a:lnSpc>
                <a:spcPct val="101000"/>
              </a:lnSpc>
              <a:spcBef>
                <a:spcPts val="58"/>
              </a:spcBef>
            </a:pPr>
            <a:r>
              <a:rPr lang="hu-HU" sz="1486" i="1" spc="6" dirty="0">
                <a:latin typeface="PT Sans"/>
                <a:cs typeface="PT Sans"/>
              </a:rPr>
              <a:t>2023. május 31.</a:t>
            </a:r>
            <a:endParaRPr sz="1486" dirty="0">
              <a:latin typeface="PT Sans"/>
              <a:cs typeface="PT Sans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315017" y="317098"/>
            <a:ext cx="1619999" cy="1620000"/>
            <a:chOff x="400200" y="698516"/>
            <a:chExt cx="525145" cy="525145"/>
          </a:xfrm>
        </p:grpSpPr>
        <p:sp>
          <p:nvSpPr>
            <p:cNvPr id="18" name="object 18"/>
            <p:cNvSpPr/>
            <p:nvPr/>
          </p:nvSpPr>
          <p:spPr>
            <a:xfrm>
              <a:off x="400200" y="698516"/>
              <a:ext cx="525145" cy="525145"/>
            </a:xfrm>
            <a:custGeom>
              <a:avLst/>
              <a:gdLst/>
              <a:ahLst/>
              <a:cxnLst/>
              <a:rect l="l" t="t" r="r" b="b"/>
              <a:pathLst>
                <a:path w="525144" h="525144">
                  <a:moveTo>
                    <a:pt x="160246" y="329934"/>
                  </a:moveTo>
                  <a:lnTo>
                    <a:pt x="96635" y="329934"/>
                  </a:lnTo>
                  <a:lnTo>
                    <a:pt x="194967" y="428256"/>
                  </a:lnTo>
                  <a:lnTo>
                    <a:pt x="188392" y="434842"/>
                  </a:lnTo>
                  <a:lnTo>
                    <a:pt x="184875" y="440136"/>
                  </a:lnTo>
                  <a:lnTo>
                    <a:pt x="183703" y="446156"/>
                  </a:lnTo>
                  <a:lnTo>
                    <a:pt x="184875" y="452176"/>
                  </a:lnTo>
                  <a:lnTo>
                    <a:pt x="188392" y="457470"/>
                  </a:lnTo>
                  <a:lnTo>
                    <a:pt x="251133" y="520211"/>
                  </a:lnTo>
                  <a:lnTo>
                    <a:pt x="256429" y="523728"/>
                  </a:lnTo>
                  <a:lnTo>
                    <a:pt x="262452" y="524900"/>
                  </a:lnTo>
                  <a:lnTo>
                    <a:pt x="268476" y="523728"/>
                  </a:lnTo>
                  <a:lnTo>
                    <a:pt x="273771" y="520211"/>
                  </a:lnTo>
                  <a:lnTo>
                    <a:pt x="336513" y="457470"/>
                  </a:lnTo>
                  <a:lnTo>
                    <a:pt x="340023" y="452176"/>
                  </a:lnTo>
                  <a:lnTo>
                    <a:pt x="341193" y="446156"/>
                  </a:lnTo>
                  <a:lnTo>
                    <a:pt x="340023" y="440136"/>
                  </a:lnTo>
                  <a:lnTo>
                    <a:pt x="336513" y="434842"/>
                  </a:lnTo>
                  <a:lnTo>
                    <a:pt x="329864" y="428193"/>
                  </a:lnTo>
                  <a:lnTo>
                    <a:pt x="361570" y="396456"/>
                  </a:lnTo>
                  <a:lnTo>
                    <a:pt x="226767" y="396456"/>
                  </a:lnTo>
                  <a:lnTo>
                    <a:pt x="160246" y="329934"/>
                  </a:lnTo>
                  <a:close/>
                </a:path>
                <a:path w="525144" h="525144">
                  <a:moveTo>
                    <a:pt x="262452" y="367410"/>
                  </a:moveTo>
                  <a:lnTo>
                    <a:pt x="256429" y="368580"/>
                  </a:lnTo>
                  <a:lnTo>
                    <a:pt x="251133" y="372090"/>
                  </a:lnTo>
                  <a:lnTo>
                    <a:pt x="226767" y="396456"/>
                  </a:lnTo>
                  <a:lnTo>
                    <a:pt x="298127" y="396456"/>
                  </a:lnTo>
                  <a:lnTo>
                    <a:pt x="273771" y="372090"/>
                  </a:lnTo>
                  <a:lnTo>
                    <a:pt x="268476" y="368580"/>
                  </a:lnTo>
                  <a:lnTo>
                    <a:pt x="262452" y="367410"/>
                  </a:lnTo>
                  <a:close/>
                </a:path>
                <a:path w="525144" h="525144">
                  <a:moveTo>
                    <a:pt x="361737" y="128443"/>
                  </a:moveTo>
                  <a:lnTo>
                    <a:pt x="298127" y="128443"/>
                  </a:lnTo>
                  <a:lnTo>
                    <a:pt x="396459" y="226765"/>
                  </a:lnTo>
                  <a:lnTo>
                    <a:pt x="372093" y="251141"/>
                  </a:lnTo>
                  <a:lnTo>
                    <a:pt x="368577" y="256435"/>
                  </a:lnTo>
                  <a:lnTo>
                    <a:pt x="367405" y="262455"/>
                  </a:lnTo>
                  <a:lnTo>
                    <a:pt x="368577" y="268475"/>
                  </a:lnTo>
                  <a:lnTo>
                    <a:pt x="372093" y="273769"/>
                  </a:lnTo>
                  <a:lnTo>
                    <a:pt x="396427" y="298103"/>
                  </a:lnTo>
                  <a:lnTo>
                    <a:pt x="364657" y="329934"/>
                  </a:lnTo>
                  <a:lnTo>
                    <a:pt x="298127" y="396456"/>
                  </a:lnTo>
                  <a:lnTo>
                    <a:pt x="361570" y="396456"/>
                  </a:lnTo>
                  <a:lnTo>
                    <a:pt x="424761" y="333264"/>
                  </a:lnTo>
                  <a:lnTo>
                    <a:pt x="424939" y="333264"/>
                  </a:lnTo>
                  <a:lnTo>
                    <a:pt x="428248" y="329924"/>
                  </a:lnTo>
                  <a:lnTo>
                    <a:pt x="464049" y="329924"/>
                  </a:lnTo>
                  <a:lnTo>
                    <a:pt x="520214" y="273769"/>
                  </a:lnTo>
                  <a:lnTo>
                    <a:pt x="523736" y="268475"/>
                  </a:lnTo>
                  <a:lnTo>
                    <a:pt x="524910" y="262455"/>
                  </a:lnTo>
                  <a:lnTo>
                    <a:pt x="523736" y="256435"/>
                  </a:lnTo>
                  <a:lnTo>
                    <a:pt x="520214" y="251141"/>
                  </a:lnTo>
                  <a:lnTo>
                    <a:pt x="464028" y="194965"/>
                  </a:lnTo>
                  <a:lnTo>
                    <a:pt x="428259" y="194965"/>
                  </a:lnTo>
                  <a:lnTo>
                    <a:pt x="361737" y="128443"/>
                  </a:lnTo>
                  <a:close/>
                </a:path>
                <a:path w="525144" h="525144">
                  <a:moveTo>
                    <a:pt x="78742" y="183703"/>
                  </a:moveTo>
                  <a:lnTo>
                    <a:pt x="4680" y="251141"/>
                  </a:lnTo>
                  <a:lnTo>
                    <a:pt x="0" y="262455"/>
                  </a:lnTo>
                  <a:lnTo>
                    <a:pt x="1170" y="268475"/>
                  </a:lnTo>
                  <a:lnTo>
                    <a:pt x="4680" y="273769"/>
                  </a:lnTo>
                  <a:lnTo>
                    <a:pt x="67432" y="336510"/>
                  </a:lnTo>
                  <a:lnTo>
                    <a:pt x="72721" y="340026"/>
                  </a:lnTo>
                  <a:lnTo>
                    <a:pt x="78742" y="341199"/>
                  </a:lnTo>
                  <a:lnTo>
                    <a:pt x="84764" y="340026"/>
                  </a:lnTo>
                  <a:lnTo>
                    <a:pt x="90060" y="336510"/>
                  </a:lnTo>
                  <a:lnTo>
                    <a:pt x="96635" y="329934"/>
                  </a:lnTo>
                  <a:lnTo>
                    <a:pt x="160246" y="329934"/>
                  </a:lnTo>
                  <a:lnTo>
                    <a:pt x="128467" y="298103"/>
                  </a:lnTo>
                  <a:lnTo>
                    <a:pt x="152801" y="273769"/>
                  </a:lnTo>
                  <a:lnTo>
                    <a:pt x="156323" y="268475"/>
                  </a:lnTo>
                  <a:lnTo>
                    <a:pt x="157497" y="262455"/>
                  </a:lnTo>
                  <a:lnTo>
                    <a:pt x="156323" y="256435"/>
                  </a:lnTo>
                  <a:lnTo>
                    <a:pt x="152801" y="251141"/>
                  </a:lnTo>
                  <a:lnTo>
                    <a:pt x="128435" y="226765"/>
                  </a:lnTo>
                  <a:lnTo>
                    <a:pt x="160323" y="194881"/>
                  </a:lnTo>
                  <a:lnTo>
                    <a:pt x="96552" y="194881"/>
                  </a:lnTo>
                  <a:lnTo>
                    <a:pt x="90060" y="188400"/>
                  </a:lnTo>
                  <a:lnTo>
                    <a:pt x="84764" y="184877"/>
                  </a:lnTo>
                  <a:lnTo>
                    <a:pt x="78742" y="183703"/>
                  </a:lnTo>
                  <a:close/>
                </a:path>
                <a:path w="525144" h="525144">
                  <a:moveTo>
                    <a:pt x="464049" y="329924"/>
                  </a:moveTo>
                  <a:lnTo>
                    <a:pt x="428248" y="329924"/>
                  </a:lnTo>
                  <a:lnTo>
                    <a:pt x="434845" y="336510"/>
                  </a:lnTo>
                  <a:lnTo>
                    <a:pt x="440134" y="340026"/>
                  </a:lnTo>
                  <a:lnTo>
                    <a:pt x="446153" y="341199"/>
                  </a:lnTo>
                  <a:lnTo>
                    <a:pt x="452173" y="340026"/>
                  </a:lnTo>
                  <a:lnTo>
                    <a:pt x="457462" y="336510"/>
                  </a:lnTo>
                  <a:lnTo>
                    <a:pt x="464049" y="329924"/>
                  </a:lnTo>
                  <a:close/>
                </a:path>
                <a:path w="525144" h="525144">
                  <a:moveTo>
                    <a:pt x="446153" y="183703"/>
                  </a:moveTo>
                  <a:lnTo>
                    <a:pt x="440134" y="184877"/>
                  </a:lnTo>
                  <a:lnTo>
                    <a:pt x="434845" y="188400"/>
                  </a:lnTo>
                  <a:lnTo>
                    <a:pt x="428259" y="194965"/>
                  </a:lnTo>
                  <a:lnTo>
                    <a:pt x="464028" y="194965"/>
                  </a:lnTo>
                  <a:lnTo>
                    <a:pt x="457462" y="188400"/>
                  </a:lnTo>
                  <a:lnTo>
                    <a:pt x="452173" y="184877"/>
                  </a:lnTo>
                  <a:lnTo>
                    <a:pt x="446153" y="183703"/>
                  </a:lnTo>
                  <a:close/>
                </a:path>
                <a:path w="525144" h="525144">
                  <a:moveTo>
                    <a:pt x="262452" y="0"/>
                  </a:moveTo>
                  <a:lnTo>
                    <a:pt x="188392" y="67429"/>
                  </a:lnTo>
                  <a:lnTo>
                    <a:pt x="183703" y="78748"/>
                  </a:lnTo>
                  <a:lnTo>
                    <a:pt x="184875" y="84772"/>
                  </a:lnTo>
                  <a:lnTo>
                    <a:pt x="188392" y="90067"/>
                  </a:lnTo>
                  <a:lnTo>
                    <a:pt x="194884" y="96559"/>
                  </a:lnTo>
                  <a:lnTo>
                    <a:pt x="191543" y="99889"/>
                  </a:lnTo>
                  <a:lnTo>
                    <a:pt x="191543" y="100057"/>
                  </a:lnTo>
                  <a:lnTo>
                    <a:pt x="96552" y="194881"/>
                  </a:lnTo>
                  <a:lnTo>
                    <a:pt x="160323" y="194881"/>
                  </a:lnTo>
                  <a:lnTo>
                    <a:pt x="226767" y="128443"/>
                  </a:lnTo>
                  <a:lnTo>
                    <a:pt x="361737" y="128443"/>
                  </a:lnTo>
                  <a:lnTo>
                    <a:pt x="329937" y="96643"/>
                  </a:lnTo>
                  <a:lnTo>
                    <a:pt x="336513" y="90067"/>
                  </a:lnTo>
                  <a:lnTo>
                    <a:pt x="340023" y="84772"/>
                  </a:lnTo>
                  <a:lnTo>
                    <a:pt x="341193" y="78748"/>
                  </a:lnTo>
                  <a:lnTo>
                    <a:pt x="340023" y="72725"/>
                  </a:lnTo>
                  <a:lnTo>
                    <a:pt x="336513" y="67429"/>
                  </a:lnTo>
                  <a:lnTo>
                    <a:pt x="273771" y="4688"/>
                  </a:lnTo>
                  <a:lnTo>
                    <a:pt x="268476" y="1172"/>
                  </a:lnTo>
                  <a:lnTo>
                    <a:pt x="262452" y="0"/>
                  </a:lnTo>
                  <a:close/>
                </a:path>
                <a:path w="525144" h="525144">
                  <a:moveTo>
                    <a:pt x="298127" y="128443"/>
                  </a:moveTo>
                  <a:lnTo>
                    <a:pt x="226767" y="128443"/>
                  </a:lnTo>
                  <a:lnTo>
                    <a:pt x="251133" y="152809"/>
                  </a:lnTo>
                  <a:lnTo>
                    <a:pt x="256429" y="156325"/>
                  </a:lnTo>
                  <a:lnTo>
                    <a:pt x="262452" y="157497"/>
                  </a:lnTo>
                  <a:lnTo>
                    <a:pt x="268476" y="156325"/>
                  </a:lnTo>
                  <a:lnTo>
                    <a:pt x="273771" y="152809"/>
                  </a:lnTo>
                  <a:lnTo>
                    <a:pt x="298127" y="128443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7" name="object 17"/>
            <p:cNvSpPr/>
            <p:nvPr/>
          </p:nvSpPr>
          <p:spPr>
            <a:xfrm>
              <a:off x="576339" y="874665"/>
              <a:ext cx="172614" cy="172610"/>
            </a:xfrm>
            <a:prstGeom prst="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11550316" y="6392110"/>
            <a:ext cx="300790" cy="3007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pic>
        <p:nvPicPr>
          <p:cNvPr id="12" name="Picture 2" descr="MABISZ">
            <a:extLst>
              <a:ext uri="{FF2B5EF4-FFF2-40B4-BE49-F238E27FC236}">
                <a16:creationId xmlns:a16="http://schemas.microsoft.com/office/drawing/2014/main" id="{F14227C0-F0BA-4476-BB7E-56CB9C380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9549" y="5505440"/>
            <a:ext cx="2331557" cy="81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11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Elégedettségi indexek - Egyéb biztosítás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BIBIX Index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3970642"/>
            <a:ext cx="1289958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Az adott biztosítás-típussal rendelkezők, </a:t>
            </a:r>
            <a:b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</a:b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0-tól 100-ig tartó skála releváns válaszainak átlagai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866511"/>
            <a:ext cx="11193087" cy="657793"/>
          </a:xfrm>
          <a:solidFill>
            <a:schemeClr val="accent5"/>
          </a:solidFill>
        </p:spPr>
        <p:txBody>
          <a:bodyPr tIns="90000" bIns="90000">
            <a:normAutofit lnSpcReduction="10000"/>
          </a:bodyPr>
          <a:lstStyle/>
          <a:p>
            <a:pPr lvl="0">
              <a:buClrTx/>
              <a:defRPr/>
            </a:pP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 2022-es adatfelvételi hullámhoz hasonlóan, továbbra is kifejezetten magas (80 pont feletti) mindegyik biztosítástípus elégedettségi index értéke. Idén a KGFB és a Casco index értéke a legmagasabb.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10</a:t>
            </a:fld>
            <a:r>
              <a:rPr lang="hu-HU" b="1" dirty="0"/>
              <a:t>. oldal</a:t>
            </a:r>
          </a:p>
        </p:txBody>
      </p:sp>
      <p:graphicFrame>
        <p:nvGraphicFramePr>
          <p:cNvPr id="12" name="Tartalom helye 6">
            <a:extLst>
              <a:ext uri="{FF2B5EF4-FFF2-40B4-BE49-F238E27FC236}">
                <a16:creationId xmlns:a16="http://schemas.microsoft.com/office/drawing/2014/main" id="{0D11FB98-F75A-4991-9331-4ADFEBAD197E}"/>
              </a:ext>
            </a:extLst>
          </p:cNvPr>
          <p:cNvGraphicFramePr>
            <a:graphicFrameLocks/>
          </p:cNvGraphicFramePr>
          <p:nvPr/>
        </p:nvGraphicFramePr>
        <p:xfrm>
          <a:off x="1828800" y="981170"/>
          <a:ext cx="10153435" cy="4776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4614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Intézményi bizalom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Bizalom és biztosítások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5466981"/>
            <a:ext cx="126542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Teljes minta, n=803, %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6029866"/>
            <a:ext cx="11193087" cy="731966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prstClr val="black">
                    <a:lumMod val="95000"/>
                    <a:lumOff val="5000"/>
                  </a:prstClr>
                </a:solidFill>
                <a:cs typeface="Calibri" panose="020F0502020204030204" pitchFamily="34" charset="0"/>
              </a:rPr>
              <a:t>A lakosság bő fele (54,3 százaléka) bízik a biztosítókban, míg 43,9 százalékuk bizalmatlan.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11</a:t>
            </a:fld>
            <a:r>
              <a:rPr lang="hu-HU" b="1" dirty="0"/>
              <a:t>. oldal</a:t>
            </a:r>
          </a:p>
        </p:txBody>
      </p:sp>
      <p:sp>
        <p:nvSpPr>
          <p:cNvPr id="13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10963" y="871564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PT Sans"/>
                <a:ea typeface="+mn-ea"/>
                <a:cs typeface="Calibri" panose="020F0502020204030204" pitchFamily="34" charset="0"/>
              </a:rPr>
              <a:t>Mennyire bízik Ön a következőkben?</a:t>
            </a:r>
          </a:p>
        </p:txBody>
      </p:sp>
      <p:grpSp>
        <p:nvGrpSpPr>
          <p:cNvPr id="14" name="Group 62"/>
          <p:cNvGrpSpPr>
            <a:grpSpLocks noChangeAspect="1"/>
          </p:cNvGrpSpPr>
          <p:nvPr/>
        </p:nvGrpSpPr>
        <p:grpSpPr bwMode="auto">
          <a:xfrm>
            <a:off x="1020417" y="874739"/>
            <a:ext cx="490537" cy="430213"/>
            <a:chOff x="1503" y="2564"/>
            <a:chExt cx="309" cy="271"/>
          </a:xfrm>
        </p:grpSpPr>
        <p:sp>
          <p:nvSpPr>
            <p:cNvPr id="15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7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</p:grpSp>
      <p:graphicFrame>
        <p:nvGraphicFramePr>
          <p:cNvPr id="18" name="Tartalom helye 7">
            <a:extLst>
              <a:ext uri="{FF2B5EF4-FFF2-40B4-BE49-F238E27FC236}">
                <a16:creationId xmlns:a16="http://schemas.microsoft.com/office/drawing/2014/main" id="{248802C8-885A-4BD3-84B2-F6F21A33E1AD}"/>
              </a:ext>
            </a:extLst>
          </p:cNvPr>
          <p:cNvGraphicFramePr>
            <a:graphicFrameLocks/>
          </p:cNvGraphicFramePr>
          <p:nvPr/>
        </p:nvGraphicFramePr>
        <p:xfrm>
          <a:off x="914388" y="1127464"/>
          <a:ext cx="10830367" cy="4801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18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Biztosítási kiadások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Bizalom és biztosítások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5289966"/>
            <a:ext cx="159322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Teljes minta, n=803, %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903433"/>
            <a:ext cx="11193087" cy="692819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prstClr val="black">
                    <a:lumMod val="95000"/>
                    <a:lumOff val="5000"/>
                  </a:prstClr>
                </a:solidFill>
                <a:cs typeface="Calibri" panose="020F0502020204030204" pitchFamily="34" charset="0"/>
              </a:rPr>
              <a:t>A lakosság közel fele (45,6 százaléka) maximum 10 ezer forintot költ havonta biztosításra. A megkérdezettek 16,9 százaléka viszont nem fizet rendszeresen semmilyen biztosítást.</a:t>
            </a:r>
            <a:endParaRPr lang="es-ES" sz="1800" b="1" dirty="0">
              <a:solidFill>
                <a:prstClr val="black">
                  <a:lumMod val="95000"/>
                  <a:lumOff val="5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12</a:t>
            </a:fld>
            <a:r>
              <a:rPr lang="hu-HU" b="1" dirty="0"/>
              <a:t>. oldal</a:t>
            </a:r>
          </a:p>
        </p:txBody>
      </p:sp>
      <p:sp>
        <p:nvSpPr>
          <p:cNvPr id="13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10963" y="871564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hu-HU" sz="16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Calibri" panose="020F0502020204030204" pitchFamily="34" charset="0"/>
              </a:rPr>
              <a:t>Ön havi szinten milyen összeget költ biztosításra? </a:t>
            </a:r>
          </a:p>
        </p:txBody>
      </p:sp>
      <p:grpSp>
        <p:nvGrpSpPr>
          <p:cNvPr id="14" name="Group 62"/>
          <p:cNvGrpSpPr>
            <a:grpSpLocks noChangeAspect="1"/>
          </p:cNvGrpSpPr>
          <p:nvPr/>
        </p:nvGrpSpPr>
        <p:grpSpPr bwMode="auto">
          <a:xfrm>
            <a:off x="1020417" y="874739"/>
            <a:ext cx="490537" cy="430213"/>
            <a:chOff x="1503" y="2564"/>
            <a:chExt cx="309" cy="271"/>
          </a:xfrm>
        </p:grpSpPr>
        <p:sp>
          <p:nvSpPr>
            <p:cNvPr id="15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7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</p:grpSp>
      <p:graphicFrame>
        <p:nvGraphicFramePr>
          <p:cNvPr id="19" name="Tartalom helye 8">
            <a:extLst>
              <a:ext uri="{FF2B5EF4-FFF2-40B4-BE49-F238E27FC236}">
                <a16:creationId xmlns:a16="http://schemas.microsoft.com/office/drawing/2014/main" id="{E2607C1D-C132-40F6-8130-EB222FBA388D}"/>
              </a:ext>
            </a:extLst>
          </p:cNvPr>
          <p:cNvGraphicFramePr>
            <a:graphicFrameLocks/>
          </p:cNvGraphicFramePr>
          <p:nvPr/>
        </p:nvGraphicFramePr>
        <p:xfrm>
          <a:off x="1020417" y="1477324"/>
          <a:ext cx="10961818" cy="4315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10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KGFB elégedettség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hu-HU" sz="1600" dirty="0">
                <a:solidFill>
                  <a:srgbClr val="FFC000"/>
                </a:solidFill>
              </a:rPr>
              <a:t>KGFB, CASCO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8" y="4954072"/>
            <a:ext cx="160020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Akiknek van kötelező gépjármű-biztosítása, </a:t>
            </a:r>
            <a:b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</a:b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n=547, %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903433"/>
            <a:ext cx="11193087" cy="692819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prstClr val="black">
                    <a:lumMod val="95000"/>
                    <a:lumOff val="5000"/>
                  </a:prstClr>
                </a:solidFill>
                <a:cs typeface="Calibri" panose="020F0502020204030204" pitchFamily="34" charset="0"/>
              </a:rPr>
              <a:t>A KGFB-biztosítójuk eljárásával az érintett válaszadók jelentős többsége (85,5 százaléka) elégedett, a kapcsolattartásuk módjával pedig még magasabb arányú pozitív visszajelzés (87,5 százalék) érkezett. 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13</a:t>
            </a:fld>
            <a:r>
              <a:rPr lang="hu-HU" b="1" dirty="0"/>
              <a:t>. oldal</a:t>
            </a:r>
          </a:p>
        </p:txBody>
      </p:sp>
      <p:sp>
        <p:nvSpPr>
          <p:cNvPr id="13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10963" y="871564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hu-HU" sz="16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Calibri" panose="020F0502020204030204" pitchFamily="34" charset="0"/>
              </a:rPr>
              <a:t>Kérem, most gondoljon a kötelező gépjármű-biztosítási ügyekkel kapcsolatosan az Ön biztosítójára! Mennyire elégedett az Ön biztosítójának…?</a:t>
            </a:r>
          </a:p>
        </p:txBody>
      </p:sp>
      <p:grpSp>
        <p:nvGrpSpPr>
          <p:cNvPr id="14" name="Group 62"/>
          <p:cNvGrpSpPr>
            <a:grpSpLocks noChangeAspect="1"/>
          </p:cNvGrpSpPr>
          <p:nvPr/>
        </p:nvGrpSpPr>
        <p:grpSpPr bwMode="auto">
          <a:xfrm>
            <a:off x="1020417" y="874739"/>
            <a:ext cx="490537" cy="430213"/>
            <a:chOff x="1503" y="2564"/>
            <a:chExt cx="309" cy="271"/>
          </a:xfrm>
        </p:grpSpPr>
        <p:sp>
          <p:nvSpPr>
            <p:cNvPr id="15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7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</p:grpSp>
      <p:graphicFrame>
        <p:nvGraphicFramePr>
          <p:cNvPr id="19" name="Tartalom helye 7">
            <a:extLst>
              <a:ext uri="{FF2B5EF4-FFF2-40B4-BE49-F238E27FC236}">
                <a16:creationId xmlns:a16="http://schemas.microsoft.com/office/drawing/2014/main" id="{F2E71D45-26AC-486A-962B-A4FCA9D6D986}"/>
              </a:ext>
            </a:extLst>
          </p:cNvPr>
          <p:cNvGraphicFramePr>
            <a:graphicFrameLocks/>
          </p:cNvGraphicFramePr>
          <p:nvPr/>
        </p:nvGraphicFramePr>
        <p:xfrm>
          <a:off x="855070" y="1254152"/>
          <a:ext cx="10861922" cy="449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27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KGFB káresemény az elmúlt évben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hu-HU" sz="1600" dirty="0">
                <a:solidFill>
                  <a:srgbClr val="FFC000"/>
                </a:solidFill>
              </a:rPr>
              <a:t>KGFB, CASCO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8" y="4954072"/>
            <a:ext cx="160020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Akiknek van kötelező gépjármű-biztosítása, </a:t>
            </a:r>
            <a:b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</a:b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n=547, %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903433"/>
            <a:ext cx="11193087" cy="692819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prstClr val="black">
                    <a:lumMod val="95000"/>
                    <a:lumOff val="5000"/>
                  </a:prstClr>
                </a:solidFill>
                <a:cs typeface="Calibri" panose="020F0502020204030204" pitchFamily="34" charset="0"/>
              </a:rPr>
              <a:t>A kötelező gépjármű-felelősségbiztosítással rendelkező válaszadók 21,3 százalékának volt a gépjárműjével káreseménye az elmúlt öt évben.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14</a:t>
            </a:fld>
            <a:r>
              <a:rPr lang="hu-HU" b="1" dirty="0"/>
              <a:t>. oldal</a:t>
            </a:r>
          </a:p>
        </p:txBody>
      </p:sp>
      <p:sp>
        <p:nvSpPr>
          <p:cNvPr id="13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10963" y="871564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hu-HU" sz="16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Calibri" panose="020F0502020204030204" pitchFamily="34" charset="0"/>
              </a:rPr>
              <a:t>Volt Önnek biztosítási eseménye (káreseménye) gépjárműjével az elmúlt öt évben?</a:t>
            </a:r>
          </a:p>
        </p:txBody>
      </p:sp>
      <p:grpSp>
        <p:nvGrpSpPr>
          <p:cNvPr id="14" name="Group 62"/>
          <p:cNvGrpSpPr>
            <a:grpSpLocks noChangeAspect="1"/>
          </p:cNvGrpSpPr>
          <p:nvPr/>
        </p:nvGrpSpPr>
        <p:grpSpPr bwMode="auto">
          <a:xfrm>
            <a:off x="1020417" y="874739"/>
            <a:ext cx="490537" cy="430213"/>
            <a:chOff x="1503" y="2564"/>
            <a:chExt cx="309" cy="271"/>
          </a:xfrm>
        </p:grpSpPr>
        <p:sp>
          <p:nvSpPr>
            <p:cNvPr id="15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7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</p:grpSp>
      <p:graphicFrame>
        <p:nvGraphicFramePr>
          <p:cNvPr id="18" name="Tartalom helye 8">
            <a:extLst>
              <a:ext uri="{FF2B5EF4-FFF2-40B4-BE49-F238E27FC236}">
                <a16:creationId xmlns:a16="http://schemas.microsoft.com/office/drawing/2014/main" id="{0987A49E-16AC-46CB-8B2A-FC4A97E29217}"/>
              </a:ext>
            </a:extLst>
          </p:cNvPr>
          <p:cNvGraphicFramePr>
            <a:graphicFrameLocks/>
          </p:cNvGraphicFramePr>
          <p:nvPr/>
        </p:nvGraphicFramePr>
        <p:xfrm>
          <a:off x="951612" y="1254152"/>
          <a:ext cx="10783192" cy="4491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8975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Elégedettség káresemény során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hu-HU" sz="1600" dirty="0">
                <a:solidFill>
                  <a:srgbClr val="FFC000"/>
                </a:solidFill>
              </a:rPr>
              <a:t>KGFB, CASCO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4360385"/>
            <a:ext cx="1748714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Akiknek volt biztosítási eseménye </a:t>
            </a:r>
            <a:r>
              <a:rPr lang="hu-HU" sz="1200" dirty="0" err="1">
                <a:solidFill>
                  <a:schemeClr val="tx1"/>
                </a:solidFill>
                <a:cs typeface="Calibri" panose="020F0502020204030204" pitchFamily="34" charset="0"/>
              </a:rPr>
              <a:t>gépjárművével</a:t>
            </a: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 az elmúlt 5 évben és érintettnek vallották magukat a fenti szituációkban, n=117, %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903433"/>
            <a:ext cx="11193087" cy="954567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prstClr val="black">
                    <a:lumMod val="95000"/>
                    <a:lumOff val="5000"/>
                  </a:prstClr>
                </a:solidFill>
                <a:cs typeface="Calibri" panose="020F0502020204030204" pitchFamily="34" charset="0"/>
              </a:rPr>
              <a:t>A káresemények résztvevői körében is magas fokú az elégedettség. A károkozó biztosítójával az érintettek 74,3 százaléka, károkozás esetén a saját biztosítója szolgáltatásával a megkérdezettek 70,6 százalék elégedett volt.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15</a:t>
            </a:fld>
            <a:r>
              <a:rPr lang="hu-HU" b="1" dirty="0"/>
              <a:t>. oldal</a:t>
            </a:r>
          </a:p>
        </p:txBody>
      </p:sp>
      <p:sp>
        <p:nvSpPr>
          <p:cNvPr id="13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10963" y="871564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hu-HU" sz="16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Calibri" panose="020F0502020204030204" pitchFamily="34" charset="0"/>
              </a:rPr>
              <a:t>Mennyire elégedett a …?</a:t>
            </a:r>
          </a:p>
        </p:txBody>
      </p:sp>
      <p:grpSp>
        <p:nvGrpSpPr>
          <p:cNvPr id="14" name="Group 62"/>
          <p:cNvGrpSpPr>
            <a:grpSpLocks noChangeAspect="1"/>
          </p:cNvGrpSpPr>
          <p:nvPr/>
        </p:nvGrpSpPr>
        <p:grpSpPr bwMode="auto">
          <a:xfrm>
            <a:off x="1020417" y="874739"/>
            <a:ext cx="490537" cy="430213"/>
            <a:chOff x="1503" y="2564"/>
            <a:chExt cx="309" cy="271"/>
          </a:xfrm>
        </p:grpSpPr>
        <p:sp>
          <p:nvSpPr>
            <p:cNvPr id="15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7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</p:grpSp>
      <p:graphicFrame>
        <p:nvGraphicFramePr>
          <p:cNvPr id="19" name="Tartalom helye 7">
            <a:extLst>
              <a:ext uri="{FF2B5EF4-FFF2-40B4-BE49-F238E27FC236}">
                <a16:creationId xmlns:a16="http://schemas.microsoft.com/office/drawing/2014/main" id="{3DC5FA62-19F2-48E6-A64D-41FDB9D9D8C6}"/>
              </a:ext>
            </a:extLst>
          </p:cNvPr>
          <p:cNvGraphicFramePr>
            <a:graphicFrameLocks/>
          </p:cNvGraphicFramePr>
          <p:nvPr/>
        </p:nvGraphicFramePr>
        <p:xfrm>
          <a:off x="1367285" y="871564"/>
          <a:ext cx="10515600" cy="4953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1707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Elégedettség káresemény során egyéb biztosítások esetén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hu-HU" sz="1600" dirty="0">
                <a:solidFill>
                  <a:srgbClr val="FFC000"/>
                </a:solidFill>
              </a:rPr>
              <a:t>KGFB, CASCO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4909294"/>
            <a:ext cx="174871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Akiknek volt egyéb biztosítási eseménye az elmúlt öt évben, n=233, %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903433"/>
            <a:ext cx="11193087" cy="692819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prstClr val="black">
                    <a:lumMod val="95000"/>
                    <a:lumOff val="5000"/>
                  </a:prstClr>
                </a:solidFill>
                <a:cs typeface="Calibri" panose="020F0502020204030204" pitchFamily="34" charset="0"/>
              </a:rPr>
              <a:t>A kárrendezési szolgáltatással az érintett válaszadók több mint háromnegyede (78,1 százaléka), a biztosító eljárásával 76,1 százalék volt elégedett.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16</a:t>
            </a:fld>
            <a:r>
              <a:rPr lang="hu-HU" b="1" dirty="0"/>
              <a:t>. oldal</a:t>
            </a:r>
          </a:p>
        </p:txBody>
      </p:sp>
      <p:sp>
        <p:nvSpPr>
          <p:cNvPr id="13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30829" y="1208900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hu-HU" sz="1600" b="1" i="1" dirty="0">
                <a:solidFill>
                  <a:prstClr val="black">
                    <a:lumMod val="65000"/>
                    <a:lumOff val="35000"/>
                  </a:prstClr>
                </a:solidFill>
                <a:cs typeface="Calibri" panose="020F0502020204030204" pitchFamily="34" charset="0"/>
              </a:rPr>
              <a:t>Ha volt biztosítási eseménye az ilyen jellegű biztosításokkal kapcsolatban:</a:t>
            </a:r>
          </a:p>
        </p:txBody>
      </p:sp>
      <p:grpSp>
        <p:nvGrpSpPr>
          <p:cNvPr id="14" name="Group 62"/>
          <p:cNvGrpSpPr>
            <a:grpSpLocks noChangeAspect="1"/>
          </p:cNvGrpSpPr>
          <p:nvPr/>
        </p:nvGrpSpPr>
        <p:grpSpPr bwMode="auto">
          <a:xfrm>
            <a:off x="1020426" y="1244270"/>
            <a:ext cx="490537" cy="430213"/>
            <a:chOff x="1503" y="2564"/>
            <a:chExt cx="309" cy="271"/>
          </a:xfrm>
        </p:grpSpPr>
        <p:sp>
          <p:nvSpPr>
            <p:cNvPr id="15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6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  <p:sp>
          <p:nvSpPr>
            <p:cNvPr id="17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T Sans"/>
                <a:ea typeface="+mn-ea"/>
                <a:cs typeface="+mn-cs"/>
              </a:endParaRPr>
            </a:p>
          </p:txBody>
        </p:sp>
      </p:grpSp>
      <p:graphicFrame>
        <p:nvGraphicFramePr>
          <p:cNvPr id="18" name="Tartalom helye 7">
            <a:extLst>
              <a:ext uri="{FF2B5EF4-FFF2-40B4-BE49-F238E27FC236}">
                <a16:creationId xmlns:a16="http://schemas.microsoft.com/office/drawing/2014/main" id="{8BD9B816-CC32-4284-9C99-6E0889B6AA9A}"/>
              </a:ext>
            </a:extLst>
          </p:cNvPr>
          <p:cNvGraphicFramePr>
            <a:graphicFrameLocks/>
          </p:cNvGraphicFramePr>
          <p:nvPr/>
        </p:nvGraphicFramePr>
        <p:xfrm>
          <a:off x="603683" y="1550311"/>
          <a:ext cx="11314370" cy="4189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626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3522994" y="933138"/>
            <a:ext cx="8669005" cy="5322830"/>
          </a:xfrm>
          <a:custGeom>
            <a:avLst/>
            <a:gdLst/>
            <a:ahLst/>
            <a:cxnLst/>
            <a:rect l="l" t="t" r="r" b="b"/>
            <a:pathLst>
              <a:path w="12665075" h="8439785">
                <a:moveTo>
                  <a:pt x="12664535" y="0"/>
                </a:moveTo>
                <a:lnTo>
                  <a:pt x="0" y="0"/>
                </a:lnTo>
                <a:lnTo>
                  <a:pt x="0" y="8439533"/>
                </a:lnTo>
                <a:lnTo>
                  <a:pt x="12664535" y="8439533"/>
                </a:lnTo>
                <a:lnTo>
                  <a:pt x="12664535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66"/>
          <a:stretch/>
        </p:blipFill>
        <p:spPr>
          <a:xfrm>
            <a:off x="-109182" y="-79513"/>
            <a:ext cx="4593728" cy="693751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288513" y="1059952"/>
            <a:ext cx="6414052" cy="537694"/>
          </a:xfrm>
          <a:prstGeom prst="rect">
            <a:avLst/>
          </a:prstGeom>
        </p:spPr>
        <p:txBody>
          <a:bodyPr vert="horz" wrap="square" lIns="0" tIns="10397" rIns="0" bIns="0" rtlCol="0" anchor="t">
            <a:spAutoFit/>
          </a:bodyPr>
          <a:lstStyle/>
          <a:p>
            <a:pPr marL="7701" algn="ctr">
              <a:lnSpc>
                <a:spcPct val="100000"/>
              </a:lnSpc>
              <a:spcBef>
                <a:spcPts val="82"/>
              </a:spcBef>
            </a:pPr>
            <a:r>
              <a:rPr sz="3426" spc="12" dirty="0">
                <a:solidFill>
                  <a:srgbClr val="000000"/>
                </a:solidFill>
              </a:rPr>
              <a:t>A </a:t>
            </a:r>
            <a:r>
              <a:rPr sz="3426" spc="9" dirty="0">
                <a:solidFill>
                  <a:srgbClr val="000000"/>
                </a:solidFill>
              </a:rPr>
              <a:t>kutatás</a:t>
            </a:r>
            <a:r>
              <a:rPr sz="3426" spc="-203" dirty="0">
                <a:solidFill>
                  <a:srgbClr val="000000"/>
                </a:solidFill>
              </a:rPr>
              <a:t> </a:t>
            </a:r>
            <a:r>
              <a:rPr sz="3426" spc="18" dirty="0">
                <a:solidFill>
                  <a:srgbClr val="000000"/>
                </a:solidFill>
              </a:rPr>
              <a:t>módszertana</a:t>
            </a:r>
            <a:endParaRPr sz="3426" dirty="0"/>
          </a:p>
        </p:txBody>
      </p:sp>
      <p:sp>
        <p:nvSpPr>
          <p:cNvPr id="13" name="object 13"/>
          <p:cNvSpPr txBox="1"/>
          <p:nvPr/>
        </p:nvSpPr>
        <p:spPr>
          <a:xfrm>
            <a:off x="5287617" y="1821058"/>
            <a:ext cx="6414053" cy="4438981"/>
          </a:xfrm>
          <a:prstGeom prst="rect">
            <a:avLst/>
          </a:prstGeom>
        </p:spPr>
        <p:txBody>
          <a:bodyPr vert="horz" wrap="square" lIns="0" tIns="6931" rIns="0" bIns="0" rtlCol="0">
            <a:spAutoFit/>
          </a:bodyPr>
          <a:lstStyle/>
          <a:p>
            <a:pPr marL="285750" indent="-285750">
              <a:buClr>
                <a:schemeClr val="accent5"/>
              </a:buClr>
              <a:buSzPct val="150000"/>
              <a:buFont typeface="Wingdings" panose="05000000000000000000" pitchFamily="2" charset="2"/>
              <a:buChar char="§"/>
            </a:pPr>
            <a:r>
              <a:rPr lang="hu-HU" b="1" dirty="0"/>
              <a:t>CATI, általános lakossági, 803 fős minta</a:t>
            </a:r>
          </a:p>
          <a:p>
            <a:pPr algn="just">
              <a:buClr>
                <a:schemeClr val="accent5"/>
              </a:buClr>
              <a:buSzPct val="150000"/>
            </a:pPr>
            <a:r>
              <a:rPr lang="hu-HU" dirty="0"/>
              <a:t>A kérdőíves felmérés a vizsgált célcsoportok mennyiségileg kifejezhető véleményének bemutatását teszi lehetővé. A számítógéppel támogatott telefonos kérdezés (CATI) során a kérdezőbiztosok közvetlenül a számítógépen rögzítik a megkérdezettek válaszait. A módszer előnye, hogy a személyes lekérdezésnél olcsóbb az adatfelvétel, valamint rövidebb az adatfelvétel ideje. A számítógépen való rögzítés lehetővé teszi bonyolultabb feltételrendszert tartalmazó kérdőívek biztos adatfelvételét is. Alkalmas a standardizált vélemények megismerése, valamint a reprezentativitás biztosítására. </a:t>
            </a:r>
          </a:p>
          <a:p>
            <a:pPr algn="just">
              <a:buClr>
                <a:schemeClr val="accent5"/>
              </a:buClr>
              <a:buSzPct val="150000"/>
            </a:pPr>
            <a:endParaRPr lang="hu-HU" dirty="0"/>
          </a:p>
          <a:p>
            <a:pPr marL="285750" indent="-285750">
              <a:buClr>
                <a:schemeClr val="accent5"/>
              </a:buClr>
              <a:buSzPct val="150000"/>
              <a:buFont typeface="Wingdings" panose="05000000000000000000" pitchFamily="2" charset="2"/>
              <a:buChar char="§"/>
            </a:pPr>
            <a:r>
              <a:rPr lang="hu-HU" b="1" dirty="0"/>
              <a:t>Célcsoport: </a:t>
            </a:r>
            <a:r>
              <a:rPr lang="hu-HU" dirty="0"/>
              <a:t>felnőttkorú magyar lakosság (véletlenszerű kiválasztással)</a:t>
            </a:r>
          </a:p>
          <a:p>
            <a:pPr marL="285750" indent="-285750">
              <a:buClr>
                <a:schemeClr val="accent5"/>
              </a:buClr>
              <a:buSzPct val="150000"/>
              <a:buFont typeface="Wingdings" panose="05000000000000000000" pitchFamily="2" charset="2"/>
              <a:buChar char="§"/>
            </a:pPr>
            <a:r>
              <a:rPr lang="hu-HU" b="1" dirty="0"/>
              <a:t>Kérdőívhossz: </a:t>
            </a:r>
            <a:r>
              <a:rPr lang="hu-HU" dirty="0"/>
              <a:t>20 perc</a:t>
            </a:r>
          </a:p>
          <a:p>
            <a:pPr marL="285750" indent="-285750">
              <a:buClr>
                <a:schemeClr val="accent5"/>
              </a:buClr>
              <a:buSzPct val="150000"/>
              <a:buFont typeface="Wingdings" panose="05000000000000000000" pitchFamily="2" charset="2"/>
              <a:buChar char="§"/>
            </a:pPr>
            <a:r>
              <a:rPr lang="hu-HU" b="1" dirty="0"/>
              <a:t>Adatfelvételi időszak: </a:t>
            </a:r>
            <a:r>
              <a:rPr lang="hu-HU" dirty="0"/>
              <a:t>2023. május 11 – május 29.</a:t>
            </a:r>
          </a:p>
        </p:txBody>
      </p:sp>
      <p:grpSp>
        <p:nvGrpSpPr>
          <p:cNvPr id="14" name="object 9"/>
          <p:cNvGrpSpPr/>
          <p:nvPr/>
        </p:nvGrpSpPr>
        <p:grpSpPr>
          <a:xfrm>
            <a:off x="3176559" y="556738"/>
            <a:ext cx="1730624" cy="1706803"/>
            <a:chOff x="5198794" y="4429184"/>
            <a:chExt cx="3589673" cy="3515026"/>
          </a:xfrm>
        </p:grpSpPr>
        <p:sp>
          <p:nvSpPr>
            <p:cNvPr id="15" name="object 10"/>
            <p:cNvSpPr/>
            <p:nvPr/>
          </p:nvSpPr>
          <p:spPr>
            <a:xfrm>
              <a:off x="5363913" y="4519656"/>
              <a:ext cx="3424554" cy="3424554"/>
            </a:xfrm>
            <a:custGeom>
              <a:avLst/>
              <a:gdLst/>
              <a:ahLst/>
              <a:cxnLst/>
              <a:rect l="l" t="t" r="r" b="b"/>
              <a:pathLst>
                <a:path w="3424554" h="3424554">
                  <a:moveTo>
                    <a:pt x="3423979" y="0"/>
                  </a:moveTo>
                  <a:lnTo>
                    <a:pt x="0" y="0"/>
                  </a:lnTo>
                  <a:lnTo>
                    <a:pt x="0" y="3423979"/>
                  </a:lnTo>
                  <a:lnTo>
                    <a:pt x="3423979" y="3423979"/>
                  </a:lnTo>
                  <a:lnTo>
                    <a:pt x="342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16" name="object 11"/>
            <p:cNvSpPr/>
            <p:nvPr/>
          </p:nvSpPr>
          <p:spPr>
            <a:xfrm>
              <a:off x="5198794" y="4429184"/>
              <a:ext cx="3424554" cy="3424554"/>
            </a:xfrm>
            <a:custGeom>
              <a:avLst/>
              <a:gdLst/>
              <a:ahLst/>
              <a:cxnLst/>
              <a:rect l="l" t="t" r="r" b="b"/>
              <a:pathLst>
                <a:path w="3424554" h="3424554">
                  <a:moveTo>
                    <a:pt x="0" y="3423979"/>
                  </a:moveTo>
                  <a:lnTo>
                    <a:pt x="3423979" y="3423979"/>
                  </a:lnTo>
                  <a:lnTo>
                    <a:pt x="3423979" y="0"/>
                  </a:lnTo>
                  <a:lnTo>
                    <a:pt x="0" y="0"/>
                  </a:lnTo>
                  <a:lnTo>
                    <a:pt x="0" y="3423979"/>
                  </a:lnTo>
                  <a:close/>
                </a:path>
              </a:pathLst>
            </a:custGeom>
            <a:ln w="314126">
              <a:solidFill>
                <a:srgbClr val="F2BE30"/>
              </a:solidFill>
            </a:ln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20" name="Freeform 134"/>
          <p:cNvSpPr>
            <a:spLocks/>
          </p:cNvSpPr>
          <p:nvPr/>
        </p:nvSpPr>
        <p:spPr bwMode="auto">
          <a:xfrm>
            <a:off x="3576713" y="1062955"/>
            <a:ext cx="479339" cy="400441"/>
          </a:xfrm>
          <a:custGeom>
            <a:avLst/>
            <a:gdLst>
              <a:gd name="T0" fmla="*/ 88 w 88"/>
              <a:gd name="T1" fmla="*/ 53 h 75"/>
              <a:gd name="T2" fmla="*/ 88 w 88"/>
              <a:gd name="T3" fmla="*/ 9 h 75"/>
              <a:gd name="T4" fmla="*/ 80 w 88"/>
              <a:gd name="T5" fmla="*/ 0 h 75"/>
              <a:gd name="T6" fmla="*/ 8 w 88"/>
              <a:gd name="T7" fmla="*/ 0 h 75"/>
              <a:gd name="T8" fmla="*/ 0 w 88"/>
              <a:gd name="T9" fmla="*/ 9 h 75"/>
              <a:gd name="T10" fmla="*/ 0 w 88"/>
              <a:gd name="T11" fmla="*/ 53 h 75"/>
              <a:gd name="T12" fmla="*/ 8 w 88"/>
              <a:gd name="T13" fmla="*/ 61 h 75"/>
              <a:gd name="T14" fmla="*/ 50 w 88"/>
              <a:gd name="T15" fmla="*/ 61 h 75"/>
              <a:gd name="T16" fmla="*/ 88 w 88"/>
              <a:gd name="T17" fmla="*/ 75 h 75"/>
              <a:gd name="T18" fmla="*/ 76 w 88"/>
              <a:gd name="T19" fmla="*/ 61 h 75"/>
              <a:gd name="T20" fmla="*/ 80 w 88"/>
              <a:gd name="T21" fmla="*/ 61 h 75"/>
              <a:gd name="T22" fmla="*/ 88 w 88"/>
              <a:gd name="T23" fmla="*/ 53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8" h="75">
                <a:moveTo>
                  <a:pt x="88" y="53"/>
                </a:moveTo>
                <a:cubicBezTo>
                  <a:pt x="88" y="9"/>
                  <a:pt x="88" y="9"/>
                  <a:pt x="88" y="9"/>
                </a:cubicBezTo>
                <a:cubicBezTo>
                  <a:pt x="88" y="4"/>
                  <a:pt x="84" y="0"/>
                  <a:pt x="80" y="0"/>
                </a:cubicBez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57"/>
                  <a:pt x="4" y="61"/>
                  <a:pt x="8" y="61"/>
                </a:cubicBezTo>
                <a:cubicBezTo>
                  <a:pt x="50" y="61"/>
                  <a:pt x="50" y="61"/>
                  <a:pt x="50" y="61"/>
                </a:cubicBezTo>
                <a:cubicBezTo>
                  <a:pt x="52" y="65"/>
                  <a:pt x="76" y="75"/>
                  <a:pt x="88" y="75"/>
                </a:cubicBezTo>
                <a:cubicBezTo>
                  <a:pt x="76" y="68"/>
                  <a:pt x="76" y="61"/>
                  <a:pt x="76" y="61"/>
                </a:cubicBezTo>
                <a:cubicBezTo>
                  <a:pt x="80" y="61"/>
                  <a:pt x="80" y="61"/>
                  <a:pt x="80" y="61"/>
                </a:cubicBezTo>
                <a:cubicBezTo>
                  <a:pt x="84" y="61"/>
                  <a:pt x="88" y="57"/>
                  <a:pt x="88" y="53"/>
                </a:cubicBezTo>
                <a:close/>
              </a:path>
            </a:pathLst>
          </a:custGeom>
          <a:solidFill>
            <a:schemeClr val="tx1"/>
          </a:solidFill>
          <a:ln w="12700"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21" name="Freeform 138"/>
          <p:cNvSpPr>
            <a:spLocks/>
          </p:cNvSpPr>
          <p:nvPr/>
        </p:nvSpPr>
        <p:spPr bwMode="auto">
          <a:xfrm>
            <a:off x="3758444" y="1136808"/>
            <a:ext cx="613407" cy="684250"/>
          </a:xfrm>
          <a:custGeom>
            <a:avLst/>
            <a:gdLst>
              <a:gd name="T0" fmla="*/ 48 w 80"/>
              <a:gd name="T1" fmla="*/ 52 h 93"/>
              <a:gd name="T2" fmla="*/ 34 w 80"/>
              <a:gd name="T3" fmla="*/ 64 h 93"/>
              <a:gd name="T4" fmla="*/ 24 w 80"/>
              <a:gd name="T5" fmla="*/ 58 h 93"/>
              <a:gd name="T6" fmla="*/ 20 w 80"/>
              <a:gd name="T7" fmla="*/ 58 h 93"/>
              <a:gd name="T8" fmla="*/ 2 w 80"/>
              <a:gd name="T9" fmla="*/ 69 h 93"/>
              <a:gd name="T10" fmla="*/ 0 w 80"/>
              <a:gd name="T11" fmla="*/ 73 h 93"/>
              <a:gd name="T12" fmla="*/ 5 w 80"/>
              <a:gd name="T13" fmla="*/ 90 h 93"/>
              <a:gd name="T14" fmla="*/ 6 w 80"/>
              <a:gd name="T15" fmla="*/ 92 h 93"/>
              <a:gd name="T16" fmla="*/ 9 w 80"/>
              <a:gd name="T17" fmla="*/ 93 h 93"/>
              <a:gd name="T18" fmla="*/ 36 w 80"/>
              <a:gd name="T19" fmla="*/ 83 h 93"/>
              <a:gd name="T20" fmla="*/ 61 w 80"/>
              <a:gd name="T21" fmla="*/ 61 h 93"/>
              <a:gd name="T22" fmla="*/ 76 w 80"/>
              <a:gd name="T23" fmla="*/ 33 h 93"/>
              <a:gd name="T24" fmla="*/ 79 w 80"/>
              <a:gd name="T25" fmla="*/ 4 h 93"/>
              <a:gd name="T26" fmla="*/ 78 w 80"/>
              <a:gd name="T27" fmla="*/ 1 h 93"/>
              <a:gd name="T28" fmla="*/ 76 w 80"/>
              <a:gd name="T29" fmla="*/ 0 h 93"/>
              <a:gd name="T30" fmla="*/ 58 w 80"/>
              <a:gd name="T31" fmla="*/ 0 h 93"/>
              <a:gd name="T32" fmla="*/ 54 w 80"/>
              <a:gd name="T33" fmla="*/ 2 h 93"/>
              <a:gd name="T34" fmla="*/ 48 w 80"/>
              <a:gd name="T35" fmla="*/ 22 h 93"/>
              <a:gd name="T36" fmla="*/ 48 w 80"/>
              <a:gd name="T37" fmla="*/ 26 h 93"/>
              <a:gd name="T38" fmla="*/ 57 w 80"/>
              <a:gd name="T39" fmla="*/ 35 h 93"/>
              <a:gd name="T40" fmla="*/ 48 w 80"/>
              <a:gd name="T41" fmla="*/ 5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0" h="93">
                <a:moveTo>
                  <a:pt x="48" y="52"/>
                </a:moveTo>
                <a:cubicBezTo>
                  <a:pt x="44" y="57"/>
                  <a:pt x="39" y="61"/>
                  <a:pt x="34" y="64"/>
                </a:cubicBezTo>
                <a:cubicBezTo>
                  <a:pt x="24" y="58"/>
                  <a:pt x="24" y="58"/>
                  <a:pt x="24" y="58"/>
                </a:cubicBezTo>
                <a:cubicBezTo>
                  <a:pt x="22" y="57"/>
                  <a:pt x="21" y="57"/>
                  <a:pt x="20" y="58"/>
                </a:cubicBezTo>
                <a:cubicBezTo>
                  <a:pt x="2" y="69"/>
                  <a:pt x="2" y="69"/>
                  <a:pt x="2" y="69"/>
                </a:cubicBezTo>
                <a:cubicBezTo>
                  <a:pt x="0" y="70"/>
                  <a:pt x="0" y="71"/>
                  <a:pt x="0" y="73"/>
                </a:cubicBezTo>
                <a:cubicBezTo>
                  <a:pt x="5" y="90"/>
                  <a:pt x="5" y="90"/>
                  <a:pt x="5" y="90"/>
                </a:cubicBezTo>
                <a:cubicBezTo>
                  <a:pt x="5" y="91"/>
                  <a:pt x="5" y="92"/>
                  <a:pt x="6" y="92"/>
                </a:cubicBezTo>
                <a:cubicBezTo>
                  <a:pt x="7" y="93"/>
                  <a:pt x="8" y="93"/>
                  <a:pt x="9" y="93"/>
                </a:cubicBezTo>
                <a:cubicBezTo>
                  <a:pt x="19" y="92"/>
                  <a:pt x="28" y="88"/>
                  <a:pt x="36" y="83"/>
                </a:cubicBezTo>
                <a:cubicBezTo>
                  <a:pt x="45" y="77"/>
                  <a:pt x="54" y="70"/>
                  <a:pt x="61" y="61"/>
                </a:cubicBezTo>
                <a:cubicBezTo>
                  <a:pt x="67" y="53"/>
                  <a:pt x="73" y="43"/>
                  <a:pt x="76" y="33"/>
                </a:cubicBezTo>
                <a:cubicBezTo>
                  <a:pt x="79" y="24"/>
                  <a:pt x="80" y="13"/>
                  <a:pt x="79" y="4"/>
                </a:cubicBezTo>
                <a:cubicBezTo>
                  <a:pt x="79" y="3"/>
                  <a:pt x="79" y="2"/>
                  <a:pt x="78" y="1"/>
                </a:cubicBezTo>
                <a:cubicBezTo>
                  <a:pt x="77" y="1"/>
                  <a:pt x="77" y="0"/>
                  <a:pt x="76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56" y="0"/>
                  <a:pt x="55" y="1"/>
                  <a:pt x="54" y="2"/>
                </a:cubicBezTo>
                <a:cubicBezTo>
                  <a:pt x="48" y="22"/>
                  <a:pt x="48" y="22"/>
                  <a:pt x="48" y="22"/>
                </a:cubicBezTo>
                <a:cubicBezTo>
                  <a:pt x="47" y="24"/>
                  <a:pt x="47" y="25"/>
                  <a:pt x="48" y="26"/>
                </a:cubicBezTo>
                <a:cubicBezTo>
                  <a:pt x="57" y="35"/>
                  <a:pt x="57" y="35"/>
                  <a:pt x="57" y="35"/>
                </a:cubicBezTo>
                <a:cubicBezTo>
                  <a:pt x="55" y="41"/>
                  <a:pt x="52" y="46"/>
                  <a:pt x="48" y="52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9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2</a:t>
            </a:fld>
            <a:r>
              <a:rPr lang="hu-HU" b="1" dirty="0"/>
              <a:t>. oldal</a:t>
            </a:r>
          </a:p>
        </p:txBody>
      </p:sp>
    </p:spTree>
    <p:extLst>
      <p:ext uri="{BB962C8B-B14F-4D97-AF65-F5344CB8AC3E}">
        <p14:creationId xmlns:p14="http://schemas.microsoft.com/office/powerpoint/2010/main" val="367536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3</a:t>
            </a:fld>
            <a:r>
              <a:rPr lang="hu-HU" b="1" dirty="0"/>
              <a:t>. oldal</a:t>
            </a:r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pc="12" dirty="0">
                <a:solidFill>
                  <a:srgbClr val="000000"/>
                </a:solidFill>
              </a:rPr>
              <a:t>A </a:t>
            </a:r>
            <a:r>
              <a:rPr lang="pt-BR" spc="9" dirty="0">
                <a:solidFill>
                  <a:srgbClr val="000000"/>
                </a:solidFill>
              </a:rPr>
              <a:t>minta</a:t>
            </a:r>
            <a:r>
              <a:rPr lang="pt-BR" spc="-179" dirty="0">
                <a:solidFill>
                  <a:srgbClr val="000000"/>
                </a:solidFill>
              </a:rPr>
              <a:t> </a:t>
            </a:r>
            <a:r>
              <a:rPr lang="pt-BR" spc="-3" dirty="0">
                <a:solidFill>
                  <a:srgbClr val="000000"/>
                </a:solidFill>
              </a:rPr>
              <a:t>demográfiai  </a:t>
            </a:r>
            <a:r>
              <a:rPr lang="pt-BR" spc="9" dirty="0">
                <a:solidFill>
                  <a:srgbClr val="000000"/>
                </a:solidFill>
              </a:rPr>
              <a:t>megoszlása (n=80</a:t>
            </a:r>
            <a:r>
              <a:rPr lang="hu-HU" spc="9" dirty="0">
                <a:solidFill>
                  <a:srgbClr val="000000"/>
                </a:solidFill>
              </a:rPr>
              <a:t>3</a:t>
            </a:r>
            <a:r>
              <a:rPr lang="pt-BR" spc="9" dirty="0">
                <a:solidFill>
                  <a:srgbClr val="000000"/>
                </a:solidFill>
              </a:rPr>
              <a:t>)</a:t>
            </a:r>
            <a:endParaRPr lang="hu-HU" dirty="0"/>
          </a:p>
        </p:txBody>
      </p:sp>
      <p:sp>
        <p:nvSpPr>
          <p:cNvPr id="12" name="object 9"/>
          <p:cNvSpPr/>
          <p:nvPr/>
        </p:nvSpPr>
        <p:spPr>
          <a:xfrm>
            <a:off x="-622" y="1616405"/>
            <a:ext cx="12192621" cy="889884"/>
          </a:xfrm>
          <a:custGeom>
            <a:avLst/>
            <a:gdLst/>
            <a:ahLst/>
            <a:cxnLst/>
            <a:rect l="l" t="t" r="r" b="b"/>
            <a:pathLst>
              <a:path w="20104100" h="1467485">
                <a:moveTo>
                  <a:pt x="20104099" y="0"/>
                </a:moveTo>
                <a:lnTo>
                  <a:pt x="0" y="0"/>
                </a:lnTo>
                <a:lnTo>
                  <a:pt x="0" y="1467295"/>
                </a:lnTo>
                <a:lnTo>
                  <a:pt x="20104099" y="1467295"/>
                </a:lnTo>
                <a:lnTo>
                  <a:pt x="20104099" y="0"/>
                </a:lnTo>
                <a:close/>
              </a:path>
            </a:pathLst>
          </a:custGeom>
          <a:solidFill>
            <a:schemeClr val="accent5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object 10"/>
          <p:cNvSpPr/>
          <p:nvPr/>
        </p:nvSpPr>
        <p:spPr>
          <a:xfrm>
            <a:off x="1189600" y="1755259"/>
            <a:ext cx="3484101" cy="598005"/>
          </a:xfrm>
          <a:custGeom>
            <a:avLst/>
            <a:gdLst/>
            <a:ahLst/>
            <a:cxnLst/>
            <a:rect l="l" t="t" r="r" b="b"/>
            <a:pathLst>
              <a:path w="5744845" h="986154">
                <a:moveTo>
                  <a:pt x="822769" y="587971"/>
                </a:moveTo>
                <a:lnTo>
                  <a:pt x="819251" y="542607"/>
                </a:lnTo>
                <a:lnTo>
                  <a:pt x="808672" y="496519"/>
                </a:lnTo>
                <a:lnTo>
                  <a:pt x="791032" y="450786"/>
                </a:lnTo>
                <a:lnTo>
                  <a:pt x="766356" y="406488"/>
                </a:lnTo>
                <a:lnTo>
                  <a:pt x="749312" y="384048"/>
                </a:lnTo>
                <a:lnTo>
                  <a:pt x="749312" y="587971"/>
                </a:lnTo>
                <a:lnTo>
                  <a:pt x="745185" y="636701"/>
                </a:lnTo>
                <a:lnTo>
                  <a:pt x="732790" y="681939"/>
                </a:lnTo>
                <a:lnTo>
                  <a:pt x="712127" y="722985"/>
                </a:lnTo>
                <a:lnTo>
                  <a:pt x="683196" y="759155"/>
                </a:lnTo>
                <a:lnTo>
                  <a:pt x="683196" y="766597"/>
                </a:lnTo>
                <a:lnTo>
                  <a:pt x="643369" y="795909"/>
                </a:lnTo>
                <a:lnTo>
                  <a:pt x="601472" y="816838"/>
                </a:lnTo>
                <a:lnTo>
                  <a:pt x="558190" y="829398"/>
                </a:lnTo>
                <a:lnTo>
                  <a:pt x="514235" y="833577"/>
                </a:lnTo>
                <a:lnTo>
                  <a:pt x="466140" y="829398"/>
                </a:lnTo>
                <a:lnTo>
                  <a:pt x="454558" y="826135"/>
                </a:lnTo>
                <a:lnTo>
                  <a:pt x="421487" y="816838"/>
                </a:lnTo>
                <a:lnTo>
                  <a:pt x="380974" y="795909"/>
                </a:lnTo>
                <a:lnTo>
                  <a:pt x="345262" y="766597"/>
                </a:lnTo>
                <a:lnTo>
                  <a:pt x="337934" y="766597"/>
                </a:lnTo>
                <a:lnTo>
                  <a:pt x="337934" y="759155"/>
                </a:lnTo>
                <a:lnTo>
                  <a:pt x="328053" y="747991"/>
                </a:lnTo>
                <a:lnTo>
                  <a:pt x="311073" y="725665"/>
                </a:lnTo>
                <a:lnTo>
                  <a:pt x="301193" y="714502"/>
                </a:lnTo>
                <a:lnTo>
                  <a:pt x="315887" y="714502"/>
                </a:lnTo>
                <a:lnTo>
                  <a:pt x="364197" y="710145"/>
                </a:lnTo>
                <a:lnTo>
                  <a:pt x="411454" y="697585"/>
                </a:lnTo>
                <a:lnTo>
                  <a:pt x="456590" y="677519"/>
                </a:lnTo>
                <a:lnTo>
                  <a:pt x="498551" y="650671"/>
                </a:lnTo>
                <a:lnTo>
                  <a:pt x="519214" y="632637"/>
                </a:lnTo>
                <a:lnTo>
                  <a:pt x="536282" y="617740"/>
                </a:lnTo>
                <a:lnTo>
                  <a:pt x="568769" y="579513"/>
                </a:lnTo>
                <a:lnTo>
                  <a:pt x="595274" y="537006"/>
                </a:lnTo>
                <a:lnTo>
                  <a:pt x="615086" y="491274"/>
                </a:lnTo>
                <a:lnTo>
                  <a:pt x="627481" y="443407"/>
                </a:lnTo>
                <a:lnTo>
                  <a:pt x="631774" y="394462"/>
                </a:lnTo>
                <a:lnTo>
                  <a:pt x="631774" y="379577"/>
                </a:lnTo>
                <a:lnTo>
                  <a:pt x="642912" y="389572"/>
                </a:lnTo>
                <a:lnTo>
                  <a:pt x="654735" y="398183"/>
                </a:lnTo>
                <a:lnTo>
                  <a:pt x="683196" y="416788"/>
                </a:lnTo>
                <a:lnTo>
                  <a:pt x="712127" y="457149"/>
                </a:lnTo>
                <a:lnTo>
                  <a:pt x="732790" y="499592"/>
                </a:lnTo>
                <a:lnTo>
                  <a:pt x="745185" y="543433"/>
                </a:lnTo>
                <a:lnTo>
                  <a:pt x="749312" y="587971"/>
                </a:lnTo>
                <a:lnTo>
                  <a:pt x="749312" y="384048"/>
                </a:lnTo>
                <a:lnTo>
                  <a:pt x="745921" y="379577"/>
                </a:lnTo>
                <a:lnTo>
                  <a:pt x="734618" y="364680"/>
                </a:lnTo>
                <a:lnTo>
                  <a:pt x="717626" y="349808"/>
                </a:lnTo>
                <a:lnTo>
                  <a:pt x="705802" y="339445"/>
                </a:lnTo>
                <a:lnTo>
                  <a:pt x="674928" y="319100"/>
                </a:lnTo>
                <a:lnTo>
                  <a:pt x="642670" y="302945"/>
                </a:lnTo>
                <a:lnTo>
                  <a:pt x="609727" y="290271"/>
                </a:lnTo>
                <a:lnTo>
                  <a:pt x="602843" y="266776"/>
                </a:lnTo>
                <a:lnTo>
                  <a:pt x="593153" y="241769"/>
                </a:lnTo>
                <a:lnTo>
                  <a:pt x="580809" y="216992"/>
                </a:lnTo>
                <a:lnTo>
                  <a:pt x="565658" y="193509"/>
                </a:lnTo>
                <a:lnTo>
                  <a:pt x="609739" y="148844"/>
                </a:lnTo>
                <a:lnTo>
                  <a:pt x="617093" y="141401"/>
                </a:lnTo>
                <a:lnTo>
                  <a:pt x="624433" y="133972"/>
                </a:lnTo>
                <a:lnTo>
                  <a:pt x="624433" y="200952"/>
                </a:lnTo>
                <a:lnTo>
                  <a:pt x="627075" y="217347"/>
                </a:lnTo>
                <a:lnTo>
                  <a:pt x="634530" y="231648"/>
                </a:lnTo>
                <a:lnTo>
                  <a:pt x="646125" y="241769"/>
                </a:lnTo>
                <a:lnTo>
                  <a:pt x="661162" y="245605"/>
                </a:lnTo>
                <a:lnTo>
                  <a:pt x="676198" y="241769"/>
                </a:lnTo>
                <a:lnTo>
                  <a:pt x="687781" y="231648"/>
                </a:lnTo>
                <a:lnTo>
                  <a:pt x="695248" y="217347"/>
                </a:lnTo>
                <a:lnTo>
                  <a:pt x="697890" y="200952"/>
                </a:lnTo>
                <a:lnTo>
                  <a:pt x="697890" y="133972"/>
                </a:lnTo>
                <a:lnTo>
                  <a:pt x="697890" y="22326"/>
                </a:lnTo>
                <a:lnTo>
                  <a:pt x="683196" y="7442"/>
                </a:lnTo>
                <a:lnTo>
                  <a:pt x="675855" y="7442"/>
                </a:lnTo>
                <a:lnTo>
                  <a:pt x="668502" y="0"/>
                </a:lnTo>
                <a:lnTo>
                  <a:pt x="499541" y="0"/>
                </a:lnTo>
                <a:lnTo>
                  <a:pt x="484505" y="3721"/>
                </a:lnTo>
                <a:lnTo>
                  <a:pt x="472909" y="13017"/>
                </a:lnTo>
                <a:lnTo>
                  <a:pt x="465455" y="25120"/>
                </a:lnTo>
                <a:lnTo>
                  <a:pt x="462813" y="37211"/>
                </a:lnTo>
                <a:lnTo>
                  <a:pt x="465455" y="53606"/>
                </a:lnTo>
                <a:lnTo>
                  <a:pt x="472909" y="67906"/>
                </a:lnTo>
                <a:lnTo>
                  <a:pt x="484505" y="78028"/>
                </a:lnTo>
                <a:lnTo>
                  <a:pt x="499541" y="81864"/>
                </a:lnTo>
                <a:lnTo>
                  <a:pt x="572998" y="81864"/>
                </a:lnTo>
                <a:lnTo>
                  <a:pt x="558304" y="95097"/>
                </a:lnTo>
                <a:lnTo>
                  <a:pt x="558304" y="394462"/>
                </a:lnTo>
                <a:lnTo>
                  <a:pt x="553034" y="440055"/>
                </a:lnTo>
                <a:lnTo>
                  <a:pt x="538111" y="485635"/>
                </a:lnTo>
                <a:lnTo>
                  <a:pt x="514921" y="528434"/>
                </a:lnTo>
                <a:lnTo>
                  <a:pt x="484847" y="565645"/>
                </a:lnTo>
                <a:lnTo>
                  <a:pt x="448119" y="594944"/>
                </a:lnTo>
                <a:lnTo>
                  <a:pt x="405879" y="615886"/>
                </a:lnTo>
                <a:lnTo>
                  <a:pt x="360883" y="628446"/>
                </a:lnTo>
                <a:lnTo>
                  <a:pt x="315887" y="632637"/>
                </a:lnTo>
                <a:lnTo>
                  <a:pt x="271818" y="632637"/>
                </a:lnTo>
                <a:lnTo>
                  <a:pt x="271818" y="602856"/>
                </a:lnTo>
                <a:lnTo>
                  <a:pt x="271907" y="587044"/>
                </a:lnTo>
                <a:lnTo>
                  <a:pt x="275945" y="543433"/>
                </a:lnTo>
                <a:lnTo>
                  <a:pt x="288340" y="499592"/>
                </a:lnTo>
                <a:lnTo>
                  <a:pt x="309003" y="457149"/>
                </a:lnTo>
                <a:lnTo>
                  <a:pt x="337934" y="416788"/>
                </a:lnTo>
                <a:lnTo>
                  <a:pt x="377875" y="387477"/>
                </a:lnTo>
                <a:lnTo>
                  <a:pt x="420573" y="366547"/>
                </a:lnTo>
                <a:lnTo>
                  <a:pt x="466026" y="353987"/>
                </a:lnTo>
                <a:lnTo>
                  <a:pt x="514235" y="349808"/>
                </a:lnTo>
                <a:lnTo>
                  <a:pt x="550964" y="394462"/>
                </a:lnTo>
                <a:lnTo>
                  <a:pt x="558304" y="394462"/>
                </a:lnTo>
                <a:lnTo>
                  <a:pt x="558304" y="95097"/>
                </a:lnTo>
                <a:lnTo>
                  <a:pt x="521589" y="128168"/>
                </a:lnTo>
                <a:lnTo>
                  <a:pt x="521589" y="275374"/>
                </a:lnTo>
                <a:lnTo>
                  <a:pt x="514235" y="275374"/>
                </a:lnTo>
                <a:lnTo>
                  <a:pt x="465874" y="278955"/>
                </a:lnTo>
                <a:lnTo>
                  <a:pt x="418211" y="289661"/>
                </a:lnTo>
                <a:lnTo>
                  <a:pt x="371957" y="307530"/>
                </a:lnTo>
                <a:lnTo>
                  <a:pt x="327825" y="332536"/>
                </a:lnTo>
                <a:lnTo>
                  <a:pt x="286512" y="364680"/>
                </a:lnTo>
                <a:lnTo>
                  <a:pt x="254774" y="406488"/>
                </a:lnTo>
                <a:lnTo>
                  <a:pt x="230085" y="450786"/>
                </a:lnTo>
                <a:lnTo>
                  <a:pt x="212458" y="496519"/>
                </a:lnTo>
                <a:lnTo>
                  <a:pt x="201879" y="542607"/>
                </a:lnTo>
                <a:lnTo>
                  <a:pt x="198424" y="587044"/>
                </a:lnTo>
                <a:lnTo>
                  <a:pt x="198348" y="602856"/>
                </a:lnTo>
                <a:lnTo>
                  <a:pt x="183083" y="595998"/>
                </a:lnTo>
                <a:lnTo>
                  <a:pt x="146926" y="565645"/>
                </a:lnTo>
                <a:lnTo>
                  <a:pt x="113753" y="528434"/>
                </a:lnTo>
                <a:lnTo>
                  <a:pt x="90919" y="485635"/>
                </a:lnTo>
                <a:lnTo>
                  <a:pt x="77711" y="440055"/>
                </a:lnTo>
                <a:lnTo>
                  <a:pt x="73469" y="394462"/>
                </a:lnTo>
                <a:lnTo>
                  <a:pt x="77711" y="345732"/>
                </a:lnTo>
                <a:lnTo>
                  <a:pt x="90919" y="300494"/>
                </a:lnTo>
                <a:lnTo>
                  <a:pt x="113753" y="259448"/>
                </a:lnTo>
                <a:lnTo>
                  <a:pt x="146926" y="223278"/>
                </a:lnTo>
                <a:lnTo>
                  <a:pt x="183654" y="189674"/>
                </a:lnTo>
                <a:lnTo>
                  <a:pt x="225894" y="166522"/>
                </a:lnTo>
                <a:lnTo>
                  <a:pt x="270891" y="153149"/>
                </a:lnTo>
                <a:lnTo>
                  <a:pt x="315887" y="148844"/>
                </a:lnTo>
                <a:lnTo>
                  <a:pt x="359854" y="153149"/>
                </a:lnTo>
                <a:lnTo>
                  <a:pt x="403123" y="166522"/>
                </a:lnTo>
                <a:lnTo>
                  <a:pt x="445020" y="189674"/>
                </a:lnTo>
                <a:lnTo>
                  <a:pt x="484847" y="223278"/>
                </a:lnTo>
                <a:lnTo>
                  <a:pt x="514807" y="259905"/>
                </a:lnTo>
                <a:lnTo>
                  <a:pt x="521589" y="275374"/>
                </a:lnTo>
                <a:lnTo>
                  <a:pt x="521589" y="128168"/>
                </a:lnTo>
                <a:lnTo>
                  <a:pt x="506882" y="141401"/>
                </a:lnTo>
                <a:lnTo>
                  <a:pt x="464642" y="112102"/>
                </a:lnTo>
                <a:lnTo>
                  <a:pt x="416890" y="91173"/>
                </a:lnTo>
                <a:lnTo>
                  <a:pt x="366395" y="78613"/>
                </a:lnTo>
                <a:lnTo>
                  <a:pt x="315887" y="74422"/>
                </a:lnTo>
                <a:lnTo>
                  <a:pt x="267576" y="78054"/>
                </a:lnTo>
                <a:lnTo>
                  <a:pt x="220332" y="89192"/>
                </a:lnTo>
                <a:lnTo>
                  <a:pt x="175196" y="108178"/>
                </a:lnTo>
                <a:lnTo>
                  <a:pt x="133235" y="135394"/>
                </a:lnTo>
                <a:lnTo>
                  <a:pt x="95504" y="171183"/>
                </a:lnTo>
                <a:lnTo>
                  <a:pt x="60185" y="209410"/>
                </a:lnTo>
                <a:lnTo>
                  <a:pt x="33324" y="251917"/>
                </a:lnTo>
                <a:lnTo>
                  <a:pt x="14579" y="297649"/>
                </a:lnTo>
                <a:lnTo>
                  <a:pt x="3581" y="345516"/>
                </a:lnTo>
                <a:lnTo>
                  <a:pt x="0" y="394462"/>
                </a:lnTo>
                <a:lnTo>
                  <a:pt x="3581" y="443407"/>
                </a:lnTo>
                <a:lnTo>
                  <a:pt x="14579" y="491274"/>
                </a:lnTo>
                <a:lnTo>
                  <a:pt x="33324" y="537006"/>
                </a:lnTo>
                <a:lnTo>
                  <a:pt x="60185" y="579513"/>
                </a:lnTo>
                <a:lnTo>
                  <a:pt x="95504" y="617740"/>
                </a:lnTo>
                <a:lnTo>
                  <a:pt x="148755" y="663333"/>
                </a:lnTo>
                <a:lnTo>
                  <a:pt x="213042" y="692175"/>
                </a:lnTo>
                <a:lnTo>
                  <a:pt x="224180" y="718807"/>
                </a:lnTo>
                <a:lnTo>
                  <a:pt x="235991" y="743343"/>
                </a:lnTo>
                <a:lnTo>
                  <a:pt x="249275" y="766597"/>
                </a:lnTo>
                <a:lnTo>
                  <a:pt x="264464" y="788924"/>
                </a:lnTo>
                <a:lnTo>
                  <a:pt x="227736" y="826135"/>
                </a:lnTo>
                <a:lnTo>
                  <a:pt x="183654" y="781494"/>
                </a:lnTo>
                <a:lnTo>
                  <a:pt x="171488" y="773112"/>
                </a:lnTo>
                <a:lnTo>
                  <a:pt x="157949" y="770318"/>
                </a:lnTo>
                <a:lnTo>
                  <a:pt x="144399" y="773112"/>
                </a:lnTo>
                <a:lnTo>
                  <a:pt x="132232" y="781494"/>
                </a:lnTo>
                <a:lnTo>
                  <a:pt x="123964" y="793813"/>
                </a:lnTo>
                <a:lnTo>
                  <a:pt x="121208" y="807529"/>
                </a:lnTo>
                <a:lnTo>
                  <a:pt x="123964" y="821258"/>
                </a:lnTo>
                <a:lnTo>
                  <a:pt x="132232" y="833577"/>
                </a:lnTo>
                <a:lnTo>
                  <a:pt x="176314" y="878243"/>
                </a:lnTo>
                <a:lnTo>
                  <a:pt x="139573" y="915454"/>
                </a:lnTo>
                <a:lnTo>
                  <a:pt x="131318" y="927785"/>
                </a:lnTo>
                <a:lnTo>
                  <a:pt x="128562" y="941501"/>
                </a:lnTo>
                <a:lnTo>
                  <a:pt x="131318" y="955230"/>
                </a:lnTo>
                <a:lnTo>
                  <a:pt x="139573" y="967562"/>
                </a:lnTo>
                <a:lnTo>
                  <a:pt x="151739" y="975931"/>
                </a:lnTo>
                <a:lnTo>
                  <a:pt x="165290" y="978712"/>
                </a:lnTo>
                <a:lnTo>
                  <a:pt x="178828" y="975931"/>
                </a:lnTo>
                <a:lnTo>
                  <a:pt x="190995" y="967562"/>
                </a:lnTo>
                <a:lnTo>
                  <a:pt x="227736" y="937793"/>
                </a:lnTo>
                <a:lnTo>
                  <a:pt x="271818" y="974991"/>
                </a:lnTo>
                <a:lnTo>
                  <a:pt x="283984" y="983361"/>
                </a:lnTo>
                <a:lnTo>
                  <a:pt x="297522" y="986155"/>
                </a:lnTo>
                <a:lnTo>
                  <a:pt x="311073" y="983361"/>
                </a:lnTo>
                <a:lnTo>
                  <a:pt x="323240" y="974991"/>
                </a:lnTo>
                <a:lnTo>
                  <a:pt x="331495" y="962672"/>
                </a:lnTo>
                <a:lnTo>
                  <a:pt x="334251" y="948944"/>
                </a:lnTo>
                <a:lnTo>
                  <a:pt x="332016" y="937793"/>
                </a:lnTo>
                <a:lnTo>
                  <a:pt x="331495" y="935228"/>
                </a:lnTo>
                <a:lnTo>
                  <a:pt x="323240" y="922896"/>
                </a:lnTo>
                <a:lnTo>
                  <a:pt x="279158" y="878243"/>
                </a:lnTo>
                <a:lnTo>
                  <a:pt x="315887" y="841032"/>
                </a:lnTo>
                <a:lnTo>
                  <a:pt x="361340" y="870331"/>
                </a:lnTo>
                <a:lnTo>
                  <a:pt x="409549" y="891260"/>
                </a:lnTo>
                <a:lnTo>
                  <a:pt x="460514" y="903820"/>
                </a:lnTo>
                <a:lnTo>
                  <a:pt x="514235" y="908011"/>
                </a:lnTo>
                <a:lnTo>
                  <a:pt x="559015" y="904430"/>
                </a:lnTo>
                <a:lnTo>
                  <a:pt x="604507" y="893724"/>
                </a:lnTo>
                <a:lnTo>
                  <a:pt x="649643" y="875855"/>
                </a:lnTo>
                <a:lnTo>
                  <a:pt x="693369" y="850849"/>
                </a:lnTo>
                <a:lnTo>
                  <a:pt x="715518" y="833577"/>
                </a:lnTo>
                <a:lnTo>
                  <a:pt x="734618" y="818692"/>
                </a:lnTo>
                <a:lnTo>
                  <a:pt x="734618" y="811263"/>
                </a:lnTo>
                <a:lnTo>
                  <a:pt x="766356" y="773023"/>
                </a:lnTo>
                <a:lnTo>
                  <a:pt x="791032" y="730516"/>
                </a:lnTo>
                <a:lnTo>
                  <a:pt x="808672" y="684784"/>
                </a:lnTo>
                <a:lnTo>
                  <a:pt x="819251" y="636917"/>
                </a:lnTo>
                <a:lnTo>
                  <a:pt x="822769" y="587971"/>
                </a:lnTo>
                <a:close/>
              </a:path>
              <a:path w="5744845" h="986154">
                <a:moveTo>
                  <a:pt x="5497830" y="495909"/>
                </a:moveTo>
                <a:lnTo>
                  <a:pt x="5450878" y="519391"/>
                </a:lnTo>
                <a:lnTo>
                  <a:pt x="5450878" y="578116"/>
                </a:lnTo>
                <a:lnTo>
                  <a:pt x="5462613" y="578116"/>
                </a:lnTo>
                <a:lnTo>
                  <a:pt x="5486095" y="719048"/>
                </a:lnTo>
                <a:lnTo>
                  <a:pt x="5392204" y="719048"/>
                </a:lnTo>
                <a:lnTo>
                  <a:pt x="5409793" y="613346"/>
                </a:lnTo>
                <a:lnTo>
                  <a:pt x="5415661" y="578116"/>
                </a:lnTo>
                <a:lnTo>
                  <a:pt x="5427408" y="578116"/>
                </a:lnTo>
                <a:lnTo>
                  <a:pt x="5427408" y="531139"/>
                </a:lnTo>
                <a:lnTo>
                  <a:pt x="5216144" y="613346"/>
                </a:lnTo>
                <a:lnTo>
                  <a:pt x="4957927" y="507657"/>
                </a:lnTo>
                <a:lnTo>
                  <a:pt x="4957927" y="766025"/>
                </a:lnTo>
                <a:lnTo>
                  <a:pt x="4993208" y="790689"/>
                </a:lnTo>
                <a:lnTo>
                  <a:pt x="5033784" y="811695"/>
                </a:lnTo>
                <a:lnTo>
                  <a:pt x="5078603" y="828776"/>
                </a:lnTo>
                <a:lnTo>
                  <a:pt x="5126596" y="841705"/>
                </a:lnTo>
                <a:lnTo>
                  <a:pt x="5176710" y="850226"/>
                </a:lnTo>
                <a:lnTo>
                  <a:pt x="5227879" y="854100"/>
                </a:lnTo>
                <a:lnTo>
                  <a:pt x="5279060" y="853084"/>
                </a:lnTo>
                <a:lnTo>
                  <a:pt x="5329161" y="846924"/>
                </a:lnTo>
                <a:lnTo>
                  <a:pt x="5377154" y="835393"/>
                </a:lnTo>
                <a:lnTo>
                  <a:pt x="5421973" y="818222"/>
                </a:lnTo>
                <a:lnTo>
                  <a:pt x="5462549" y="795185"/>
                </a:lnTo>
                <a:lnTo>
                  <a:pt x="5497830" y="766025"/>
                </a:lnTo>
                <a:lnTo>
                  <a:pt x="5497830" y="719048"/>
                </a:lnTo>
                <a:lnTo>
                  <a:pt x="5497830" y="495909"/>
                </a:lnTo>
                <a:close/>
              </a:path>
              <a:path w="5744845" h="986154">
                <a:moveTo>
                  <a:pt x="5744299" y="343230"/>
                </a:moveTo>
                <a:lnTo>
                  <a:pt x="5629554" y="296252"/>
                </a:lnTo>
                <a:lnTo>
                  <a:pt x="5227879" y="131826"/>
                </a:lnTo>
                <a:lnTo>
                  <a:pt x="4711458" y="343230"/>
                </a:lnTo>
                <a:lnTo>
                  <a:pt x="5216144" y="566369"/>
                </a:lnTo>
                <a:lnTo>
                  <a:pt x="5427408" y="472414"/>
                </a:lnTo>
                <a:lnTo>
                  <a:pt x="5427408" y="460667"/>
                </a:lnTo>
                <a:lnTo>
                  <a:pt x="5239613" y="354977"/>
                </a:lnTo>
                <a:lnTo>
                  <a:pt x="5216144" y="354977"/>
                </a:lnTo>
                <a:lnTo>
                  <a:pt x="5192115" y="352958"/>
                </a:lnTo>
                <a:lnTo>
                  <a:pt x="5173599" y="347637"/>
                </a:lnTo>
                <a:lnTo>
                  <a:pt x="5161686" y="340106"/>
                </a:lnTo>
                <a:lnTo>
                  <a:pt x="5157470" y="331482"/>
                </a:lnTo>
                <a:lnTo>
                  <a:pt x="5161686" y="316064"/>
                </a:lnTo>
                <a:lnTo>
                  <a:pt x="5173599" y="305066"/>
                </a:lnTo>
                <a:lnTo>
                  <a:pt x="5192115" y="298462"/>
                </a:lnTo>
                <a:lnTo>
                  <a:pt x="5216144" y="296252"/>
                </a:lnTo>
                <a:lnTo>
                  <a:pt x="5240172" y="298462"/>
                </a:lnTo>
                <a:lnTo>
                  <a:pt x="5258689" y="305066"/>
                </a:lnTo>
                <a:lnTo>
                  <a:pt x="5270601" y="316064"/>
                </a:lnTo>
                <a:lnTo>
                  <a:pt x="5274818" y="331482"/>
                </a:lnTo>
                <a:lnTo>
                  <a:pt x="5274818" y="343230"/>
                </a:lnTo>
                <a:lnTo>
                  <a:pt x="5263096" y="343230"/>
                </a:lnTo>
                <a:lnTo>
                  <a:pt x="5450878" y="448932"/>
                </a:lnTo>
                <a:lnTo>
                  <a:pt x="5450878" y="460667"/>
                </a:lnTo>
                <a:lnTo>
                  <a:pt x="5744299" y="3432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4" name="object 12"/>
          <p:cNvSpPr/>
          <p:nvPr/>
        </p:nvSpPr>
        <p:spPr>
          <a:xfrm>
            <a:off x="7096420" y="1856277"/>
            <a:ext cx="3325820" cy="567585"/>
          </a:xfrm>
          <a:custGeom>
            <a:avLst/>
            <a:gdLst/>
            <a:ahLst/>
            <a:cxnLst/>
            <a:rect l="l" t="t" r="r" b="b"/>
            <a:pathLst>
              <a:path w="5483859" h="935989">
                <a:moveTo>
                  <a:pt x="577964" y="473379"/>
                </a:moveTo>
                <a:lnTo>
                  <a:pt x="574471" y="457111"/>
                </a:lnTo>
                <a:lnTo>
                  <a:pt x="565823" y="445439"/>
                </a:lnTo>
                <a:lnTo>
                  <a:pt x="553618" y="438315"/>
                </a:lnTo>
                <a:lnTo>
                  <a:pt x="539826" y="435762"/>
                </a:lnTo>
                <a:lnTo>
                  <a:pt x="544245" y="435127"/>
                </a:lnTo>
                <a:lnTo>
                  <a:pt x="559638" y="425488"/>
                </a:lnTo>
                <a:lnTo>
                  <a:pt x="569671" y="410616"/>
                </a:lnTo>
                <a:lnTo>
                  <a:pt x="572376" y="393153"/>
                </a:lnTo>
                <a:lnTo>
                  <a:pt x="567905" y="375272"/>
                </a:lnTo>
                <a:lnTo>
                  <a:pt x="556399" y="359206"/>
                </a:lnTo>
                <a:lnTo>
                  <a:pt x="468515" y="274739"/>
                </a:lnTo>
                <a:lnTo>
                  <a:pt x="468515" y="97815"/>
                </a:lnTo>
                <a:lnTo>
                  <a:pt x="456476" y="57429"/>
                </a:lnTo>
                <a:lnTo>
                  <a:pt x="406641" y="9982"/>
                </a:lnTo>
                <a:lnTo>
                  <a:pt x="372008" y="0"/>
                </a:lnTo>
                <a:lnTo>
                  <a:pt x="365544" y="533"/>
                </a:lnTo>
                <a:lnTo>
                  <a:pt x="298691" y="533"/>
                </a:lnTo>
                <a:lnTo>
                  <a:pt x="289674" y="18757"/>
                </a:lnTo>
                <a:lnTo>
                  <a:pt x="275513" y="33337"/>
                </a:lnTo>
                <a:lnTo>
                  <a:pt x="257302" y="43002"/>
                </a:lnTo>
                <a:lnTo>
                  <a:pt x="236156" y="46494"/>
                </a:lnTo>
                <a:lnTo>
                  <a:pt x="215011" y="43002"/>
                </a:lnTo>
                <a:lnTo>
                  <a:pt x="196786" y="33337"/>
                </a:lnTo>
                <a:lnTo>
                  <a:pt x="182626" y="18757"/>
                </a:lnTo>
                <a:lnTo>
                  <a:pt x="173609" y="533"/>
                </a:lnTo>
                <a:lnTo>
                  <a:pt x="104597" y="533"/>
                </a:lnTo>
                <a:lnTo>
                  <a:pt x="67271" y="10375"/>
                </a:lnTo>
                <a:lnTo>
                  <a:pt x="13462" y="60515"/>
                </a:lnTo>
                <a:lnTo>
                  <a:pt x="533" y="99949"/>
                </a:lnTo>
                <a:lnTo>
                  <a:pt x="0" y="103695"/>
                </a:lnTo>
                <a:lnTo>
                  <a:pt x="0" y="420141"/>
                </a:lnTo>
                <a:lnTo>
                  <a:pt x="3683" y="439331"/>
                </a:lnTo>
                <a:lnTo>
                  <a:pt x="13677" y="454952"/>
                </a:lnTo>
                <a:lnTo>
                  <a:pt x="28435" y="465467"/>
                </a:lnTo>
                <a:lnTo>
                  <a:pt x="46367" y="469315"/>
                </a:lnTo>
                <a:lnTo>
                  <a:pt x="64223" y="465467"/>
                </a:lnTo>
                <a:lnTo>
                  <a:pt x="78790" y="454952"/>
                </a:lnTo>
                <a:lnTo>
                  <a:pt x="88595" y="439331"/>
                </a:lnTo>
                <a:lnTo>
                  <a:pt x="92202" y="420141"/>
                </a:lnTo>
                <a:lnTo>
                  <a:pt x="92202" y="144856"/>
                </a:lnTo>
                <a:lnTo>
                  <a:pt x="108915" y="144856"/>
                </a:lnTo>
                <a:lnTo>
                  <a:pt x="108915" y="873963"/>
                </a:lnTo>
                <a:lnTo>
                  <a:pt x="113436" y="898004"/>
                </a:lnTo>
                <a:lnTo>
                  <a:pt x="125755" y="917524"/>
                </a:lnTo>
                <a:lnTo>
                  <a:pt x="143929" y="930643"/>
                </a:lnTo>
                <a:lnTo>
                  <a:pt x="166065" y="935431"/>
                </a:lnTo>
                <a:lnTo>
                  <a:pt x="188493" y="930643"/>
                </a:lnTo>
                <a:lnTo>
                  <a:pt x="206832" y="917524"/>
                </a:lnTo>
                <a:lnTo>
                  <a:pt x="219202" y="898004"/>
                </a:lnTo>
                <a:lnTo>
                  <a:pt x="223748" y="873963"/>
                </a:lnTo>
                <a:lnTo>
                  <a:pt x="223748" y="500849"/>
                </a:lnTo>
                <a:lnTo>
                  <a:pt x="250164" y="500849"/>
                </a:lnTo>
                <a:lnTo>
                  <a:pt x="250164" y="873963"/>
                </a:lnTo>
                <a:lnTo>
                  <a:pt x="254698" y="898004"/>
                </a:lnTo>
                <a:lnTo>
                  <a:pt x="267081" y="917524"/>
                </a:lnTo>
                <a:lnTo>
                  <a:pt x="285419" y="930643"/>
                </a:lnTo>
                <a:lnTo>
                  <a:pt x="307860" y="935431"/>
                </a:lnTo>
                <a:lnTo>
                  <a:pt x="329971" y="930643"/>
                </a:lnTo>
                <a:lnTo>
                  <a:pt x="348157" y="917524"/>
                </a:lnTo>
                <a:lnTo>
                  <a:pt x="360476" y="898004"/>
                </a:lnTo>
                <a:lnTo>
                  <a:pt x="365010" y="873963"/>
                </a:lnTo>
                <a:lnTo>
                  <a:pt x="365010" y="144856"/>
                </a:lnTo>
                <a:lnTo>
                  <a:pt x="381177" y="144856"/>
                </a:lnTo>
                <a:lnTo>
                  <a:pt x="381177" y="316445"/>
                </a:lnTo>
                <a:lnTo>
                  <a:pt x="491172" y="422275"/>
                </a:lnTo>
                <a:lnTo>
                  <a:pt x="507784" y="433374"/>
                </a:lnTo>
                <a:lnTo>
                  <a:pt x="526211" y="437718"/>
                </a:lnTo>
                <a:lnTo>
                  <a:pt x="536473" y="436245"/>
                </a:lnTo>
                <a:lnTo>
                  <a:pt x="525487" y="438315"/>
                </a:lnTo>
                <a:lnTo>
                  <a:pt x="513321" y="445439"/>
                </a:lnTo>
                <a:lnTo>
                  <a:pt x="504710" y="457111"/>
                </a:lnTo>
                <a:lnTo>
                  <a:pt x="501446" y="473379"/>
                </a:lnTo>
                <a:lnTo>
                  <a:pt x="500900" y="473379"/>
                </a:lnTo>
                <a:lnTo>
                  <a:pt x="500900" y="482523"/>
                </a:lnTo>
                <a:lnTo>
                  <a:pt x="505790" y="486841"/>
                </a:lnTo>
                <a:lnTo>
                  <a:pt x="517728" y="486841"/>
                </a:lnTo>
                <a:lnTo>
                  <a:pt x="522071" y="482523"/>
                </a:lnTo>
                <a:lnTo>
                  <a:pt x="522071" y="473379"/>
                </a:lnTo>
                <a:lnTo>
                  <a:pt x="522605" y="473379"/>
                </a:lnTo>
                <a:lnTo>
                  <a:pt x="522605" y="462597"/>
                </a:lnTo>
                <a:lnTo>
                  <a:pt x="530758" y="456679"/>
                </a:lnTo>
                <a:lnTo>
                  <a:pt x="548119" y="456679"/>
                </a:lnTo>
                <a:lnTo>
                  <a:pt x="556806" y="462597"/>
                </a:lnTo>
                <a:lnTo>
                  <a:pt x="556806" y="930592"/>
                </a:lnTo>
                <a:lnTo>
                  <a:pt x="561136" y="935431"/>
                </a:lnTo>
                <a:lnTo>
                  <a:pt x="573087" y="935431"/>
                </a:lnTo>
                <a:lnTo>
                  <a:pt x="577964" y="930592"/>
                </a:lnTo>
                <a:lnTo>
                  <a:pt x="577964" y="473379"/>
                </a:lnTo>
                <a:close/>
              </a:path>
              <a:path w="5483859" h="935989">
                <a:moveTo>
                  <a:pt x="4898085" y="453199"/>
                </a:moveTo>
                <a:lnTo>
                  <a:pt x="4818405" y="453199"/>
                </a:lnTo>
                <a:lnTo>
                  <a:pt x="4818405" y="561708"/>
                </a:lnTo>
                <a:lnTo>
                  <a:pt x="4898085" y="561708"/>
                </a:lnTo>
                <a:lnTo>
                  <a:pt x="4898085" y="453199"/>
                </a:lnTo>
                <a:close/>
              </a:path>
              <a:path w="5483859" h="935989">
                <a:moveTo>
                  <a:pt x="4898085" y="302069"/>
                </a:moveTo>
                <a:lnTo>
                  <a:pt x="4818405" y="302069"/>
                </a:lnTo>
                <a:lnTo>
                  <a:pt x="4818405" y="410578"/>
                </a:lnTo>
                <a:lnTo>
                  <a:pt x="4898085" y="410578"/>
                </a:lnTo>
                <a:lnTo>
                  <a:pt x="4898085" y="302069"/>
                </a:lnTo>
                <a:close/>
              </a:path>
              <a:path w="5483859" h="935989">
                <a:moveTo>
                  <a:pt x="5126012" y="265252"/>
                </a:moveTo>
                <a:lnTo>
                  <a:pt x="5046332" y="265252"/>
                </a:lnTo>
                <a:lnTo>
                  <a:pt x="5046332" y="375704"/>
                </a:lnTo>
                <a:lnTo>
                  <a:pt x="5126012" y="375704"/>
                </a:lnTo>
                <a:lnTo>
                  <a:pt x="5126012" y="265252"/>
                </a:lnTo>
                <a:close/>
              </a:path>
              <a:path w="5483859" h="935989">
                <a:moveTo>
                  <a:pt x="5348389" y="453199"/>
                </a:moveTo>
                <a:lnTo>
                  <a:pt x="5270551" y="453199"/>
                </a:lnTo>
                <a:lnTo>
                  <a:pt x="5270551" y="561708"/>
                </a:lnTo>
                <a:lnTo>
                  <a:pt x="5348389" y="561708"/>
                </a:lnTo>
                <a:lnTo>
                  <a:pt x="5348389" y="453199"/>
                </a:lnTo>
                <a:close/>
              </a:path>
              <a:path w="5483859" h="935989">
                <a:moveTo>
                  <a:pt x="5348389" y="302069"/>
                </a:moveTo>
                <a:lnTo>
                  <a:pt x="5270551" y="302069"/>
                </a:lnTo>
                <a:lnTo>
                  <a:pt x="5270551" y="410578"/>
                </a:lnTo>
                <a:lnTo>
                  <a:pt x="5348389" y="410578"/>
                </a:lnTo>
                <a:lnTo>
                  <a:pt x="5348389" y="302069"/>
                </a:lnTo>
                <a:close/>
              </a:path>
              <a:path w="5483859" h="935989">
                <a:moveTo>
                  <a:pt x="5483657" y="282702"/>
                </a:moveTo>
                <a:lnTo>
                  <a:pt x="5456110" y="174180"/>
                </a:lnTo>
                <a:lnTo>
                  <a:pt x="5428069" y="63741"/>
                </a:lnTo>
                <a:lnTo>
                  <a:pt x="5392864" y="63741"/>
                </a:lnTo>
                <a:lnTo>
                  <a:pt x="5392864" y="282702"/>
                </a:lnTo>
                <a:lnTo>
                  <a:pt x="5392864" y="584974"/>
                </a:lnTo>
                <a:lnTo>
                  <a:pt x="5213108" y="584974"/>
                </a:lnTo>
                <a:lnTo>
                  <a:pt x="5213108" y="282702"/>
                </a:lnTo>
                <a:lnTo>
                  <a:pt x="5392864" y="282702"/>
                </a:lnTo>
                <a:lnTo>
                  <a:pt x="5392864" y="63741"/>
                </a:lnTo>
                <a:lnTo>
                  <a:pt x="5161216" y="63741"/>
                </a:lnTo>
                <a:lnTo>
                  <a:pt x="5161216" y="242011"/>
                </a:lnTo>
                <a:lnTo>
                  <a:pt x="5161216" y="631469"/>
                </a:lnTo>
                <a:lnTo>
                  <a:pt x="5138991" y="631469"/>
                </a:lnTo>
                <a:lnTo>
                  <a:pt x="5138991" y="447395"/>
                </a:lnTo>
                <a:lnTo>
                  <a:pt x="5038915" y="447395"/>
                </a:lnTo>
                <a:lnTo>
                  <a:pt x="5038915" y="631469"/>
                </a:lnTo>
                <a:lnTo>
                  <a:pt x="5003711" y="631469"/>
                </a:lnTo>
                <a:lnTo>
                  <a:pt x="5003711" y="242011"/>
                </a:lnTo>
                <a:lnTo>
                  <a:pt x="5042624" y="174180"/>
                </a:lnTo>
                <a:lnTo>
                  <a:pt x="5120462" y="174180"/>
                </a:lnTo>
                <a:lnTo>
                  <a:pt x="5161216" y="242011"/>
                </a:lnTo>
                <a:lnTo>
                  <a:pt x="5161216" y="63741"/>
                </a:lnTo>
                <a:lnTo>
                  <a:pt x="4949964" y="63741"/>
                </a:lnTo>
                <a:lnTo>
                  <a:pt x="4949964" y="282702"/>
                </a:lnTo>
                <a:lnTo>
                  <a:pt x="4949964" y="584974"/>
                </a:lnTo>
                <a:lnTo>
                  <a:pt x="4766513" y="584974"/>
                </a:lnTo>
                <a:lnTo>
                  <a:pt x="4766513" y="282702"/>
                </a:lnTo>
                <a:lnTo>
                  <a:pt x="4949964" y="282702"/>
                </a:lnTo>
                <a:lnTo>
                  <a:pt x="4949964" y="63741"/>
                </a:lnTo>
                <a:lnTo>
                  <a:pt x="4718329" y="63741"/>
                </a:lnTo>
                <a:lnTo>
                  <a:pt x="4660887" y="282702"/>
                </a:lnTo>
                <a:lnTo>
                  <a:pt x="4714621" y="282702"/>
                </a:lnTo>
                <a:lnTo>
                  <a:pt x="4714621" y="584974"/>
                </a:lnTo>
                <a:lnTo>
                  <a:pt x="4696091" y="584974"/>
                </a:lnTo>
                <a:lnTo>
                  <a:pt x="4696091" y="705104"/>
                </a:lnTo>
                <a:lnTo>
                  <a:pt x="5457710" y="705104"/>
                </a:lnTo>
                <a:lnTo>
                  <a:pt x="5457710" y="631469"/>
                </a:lnTo>
                <a:lnTo>
                  <a:pt x="5457710" y="584974"/>
                </a:lnTo>
                <a:lnTo>
                  <a:pt x="5444756" y="584974"/>
                </a:lnTo>
                <a:lnTo>
                  <a:pt x="5444756" y="282702"/>
                </a:lnTo>
                <a:lnTo>
                  <a:pt x="5483657" y="2827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5" name="object 14"/>
          <p:cNvSpPr txBox="1"/>
          <p:nvPr/>
        </p:nvSpPr>
        <p:spPr>
          <a:xfrm>
            <a:off x="1187244" y="2659478"/>
            <a:ext cx="471319" cy="284274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sz="1789" spc="6" dirty="0">
                <a:latin typeface="PT Sans"/>
                <a:cs typeface="PT Sans"/>
              </a:rPr>
              <a:t>Nem</a:t>
            </a:r>
            <a:endParaRPr sz="1789">
              <a:latin typeface="PT Sans"/>
              <a:cs typeface="PT Sans"/>
            </a:endParaRPr>
          </a:p>
        </p:txBody>
      </p:sp>
      <p:sp>
        <p:nvSpPr>
          <p:cNvPr id="17" name="object 15"/>
          <p:cNvSpPr txBox="1"/>
          <p:nvPr/>
        </p:nvSpPr>
        <p:spPr>
          <a:xfrm>
            <a:off x="3460969" y="2659478"/>
            <a:ext cx="1753199" cy="284274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sz="1789" dirty="0">
                <a:latin typeface="PT Sans"/>
                <a:cs typeface="PT Sans"/>
              </a:rPr>
              <a:t>Iskolai</a:t>
            </a:r>
            <a:r>
              <a:rPr sz="1789" spc="-58" dirty="0">
                <a:latin typeface="PT Sans"/>
                <a:cs typeface="PT Sans"/>
              </a:rPr>
              <a:t> </a:t>
            </a:r>
            <a:r>
              <a:rPr sz="1789" spc="-6" dirty="0">
                <a:latin typeface="PT Sans"/>
                <a:cs typeface="PT Sans"/>
              </a:rPr>
              <a:t>végzettség</a:t>
            </a:r>
            <a:endParaRPr sz="1789">
              <a:latin typeface="PT Sans"/>
              <a:cs typeface="PT Sans"/>
            </a:endParaRPr>
          </a:p>
        </p:txBody>
      </p:sp>
      <p:sp>
        <p:nvSpPr>
          <p:cNvPr id="18" name="object 16"/>
          <p:cNvSpPr txBox="1"/>
          <p:nvPr/>
        </p:nvSpPr>
        <p:spPr>
          <a:xfrm>
            <a:off x="6902072" y="2659478"/>
            <a:ext cx="705438" cy="284274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/>
          <a:p>
            <a:pPr marL="7701">
              <a:spcBef>
                <a:spcPts val="69"/>
              </a:spcBef>
            </a:pPr>
            <a:r>
              <a:rPr sz="1789" spc="3" dirty="0">
                <a:latin typeface="PT Sans"/>
                <a:cs typeface="PT Sans"/>
              </a:rPr>
              <a:t>Élet</a:t>
            </a:r>
            <a:r>
              <a:rPr sz="1789" spc="-21" dirty="0">
                <a:latin typeface="PT Sans"/>
                <a:cs typeface="PT Sans"/>
              </a:rPr>
              <a:t>k</a:t>
            </a:r>
            <a:r>
              <a:rPr sz="1789" spc="3" dirty="0">
                <a:latin typeface="PT Sans"/>
                <a:cs typeface="PT Sans"/>
              </a:rPr>
              <a:t>or</a:t>
            </a:r>
            <a:endParaRPr sz="1789" dirty="0">
              <a:latin typeface="PT Sans"/>
              <a:cs typeface="PT Sans"/>
            </a:endParaRPr>
          </a:p>
        </p:txBody>
      </p:sp>
      <p:sp>
        <p:nvSpPr>
          <p:cNvPr id="19" name="object 17"/>
          <p:cNvSpPr txBox="1"/>
          <p:nvPr/>
        </p:nvSpPr>
        <p:spPr>
          <a:xfrm>
            <a:off x="9520043" y="2659478"/>
            <a:ext cx="1420118" cy="284274"/>
          </a:xfrm>
          <a:prstGeom prst="rect">
            <a:avLst/>
          </a:prstGeom>
        </p:spPr>
        <p:txBody>
          <a:bodyPr vert="horz" wrap="square" lIns="0" tIns="8856" rIns="0" bIns="0" rtlCol="0">
            <a:spAutoFit/>
          </a:bodyPr>
          <a:lstStyle>
            <a:defPPr>
              <a:defRPr lang="hu-HU"/>
            </a:defPPr>
            <a:lvl1pPr marL="7701">
              <a:spcBef>
                <a:spcPts val="69"/>
              </a:spcBef>
              <a:defRPr sz="1789" spc="3">
                <a:latin typeface="PT Sans"/>
                <a:cs typeface="PT Sans"/>
              </a:defRPr>
            </a:lvl1pPr>
          </a:lstStyle>
          <a:p>
            <a:r>
              <a:rPr lang="hu-HU" dirty="0"/>
              <a:t>Te</a:t>
            </a:r>
            <a:r>
              <a:rPr dirty="0" err="1"/>
              <a:t>lepüléstípus</a:t>
            </a:r>
            <a:endParaRPr dirty="0"/>
          </a:p>
        </p:txBody>
      </p:sp>
      <p:graphicFrame>
        <p:nvGraphicFramePr>
          <p:cNvPr id="20" name="Tartalom helye 7"/>
          <p:cNvGraphicFramePr>
            <a:graphicFrameLocks noGrp="1"/>
          </p:cNvGraphicFramePr>
          <p:nvPr>
            <p:ph idx="1"/>
          </p:nvPr>
        </p:nvGraphicFramePr>
        <p:xfrm>
          <a:off x="395234" y="3188544"/>
          <a:ext cx="2526657" cy="3291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Tartalom helye 7"/>
          <p:cNvGraphicFramePr>
            <a:graphicFrameLocks/>
          </p:cNvGraphicFramePr>
          <p:nvPr/>
        </p:nvGraphicFramePr>
        <p:xfrm>
          <a:off x="3159448" y="3096941"/>
          <a:ext cx="2592959" cy="338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Tartalom helye 7"/>
          <p:cNvGraphicFramePr>
            <a:graphicFrameLocks/>
          </p:cNvGraphicFramePr>
          <p:nvPr/>
        </p:nvGraphicFramePr>
        <p:xfrm>
          <a:off x="5989964" y="3096940"/>
          <a:ext cx="2592959" cy="338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Tartalom helye 7"/>
          <p:cNvGraphicFramePr>
            <a:graphicFrameLocks/>
          </p:cNvGraphicFramePr>
          <p:nvPr/>
        </p:nvGraphicFramePr>
        <p:xfrm>
          <a:off x="8933622" y="3096939"/>
          <a:ext cx="2592959" cy="338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object 11"/>
          <p:cNvSpPr/>
          <p:nvPr/>
        </p:nvSpPr>
        <p:spPr>
          <a:xfrm>
            <a:off x="7189897" y="1755252"/>
            <a:ext cx="101262" cy="93249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134701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5082" y="16937"/>
            <a:ext cx="10287000" cy="6858000"/>
          </a:xfrm>
          <a:prstGeom prst="rect">
            <a:avLst/>
          </a:prstGeom>
        </p:spPr>
      </p:pic>
      <p:grpSp>
        <p:nvGrpSpPr>
          <p:cNvPr id="2" name="object 2"/>
          <p:cNvGrpSpPr/>
          <p:nvPr/>
        </p:nvGrpSpPr>
        <p:grpSpPr>
          <a:xfrm>
            <a:off x="856" y="0"/>
            <a:ext cx="12191226" cy="6874937"/>
            <a:chOff x="0" y="-28565"/>
            <a:chExt cx="20104235" cy="11337281"/>
          </a:xfrm>
        </p:grpSpPr>
        <p:sp>
          <p:nvSpPr>
            <p:cNvPr id="4" name="object 4"/>
            <p:cNvSpPr/>
            <p:nvPr/>
          </p:nvSpPr>
          <p:spPr>
            <a:xfrm>
              <a:off x="0" y="-28565"/>
              <a:ext cx="8733155" cy="11337281"/>
            </a:xfrm>
            <a:custGeom>
              <a:avLst/>
              <a:gdLst/>
              <a:ahLst/>
              <a:cxnLst/>
              <a:rect l="l" t="t" r="r" b="b"/>
              <a:pathLst>
                <a:path w="8733155" h="11308715">
                  <a:moveTo>
                    <a:pt x="7390204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7476829" y="11308556"/>
                  </a:lnTo>
                  <a:lnTo>
                    <a:pt x="8732718" y="5842921"/>
                  </a:lnTo>
                  <a:lnTo>
                    <a:pt x="73902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sp>
          <p:nvSpPr>
            <p:cNvPr id="5" name="object 5"/>
            <p:cNvSpPr/>
            <p:nvPr/>
          </p:nvSpPr>
          <p:spPr>
            <a:xfrm>
              <a:off x="18265275" y="4633377"/>
              <a:ext cx="1838960" cy="1838960"/>
            </a:xfrm>
            <a:custGeom>
              <a:avLst/>
              <a:gdLst/>
              <a:ahLst/>
              <a:cxnLst/>
              <a:rect l="l" t="t" r="r" b="b"/>
              <a:pathLst>
                <a:path w="1838959" h="1838960">
                  <a:moveTo>
                    <a:pt x="1838813" y="0"/>
                  </a:moveTo>
                  <a:lnTo>
                    <a:pt x="0" y="0"/>
                  </a:lnTo>
                  <a:lnTo>
                    <a:pt x="0" y="1838813"/>
                  </a:lnTo>
                  <a:lnTo>
                    <a:pt x="1838813" y="1838813"/>
                  </a:lnTo>
                  <a:lnTo>
                    <a:pt x="1838813" y="0"/>
                  </a:lnTo>
                  <a:close/>
                </a:path>
              </a:pathLst>
            </a:custGeom>
            <a:solidFill>
              <a:schemeClr val="accent5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005165" y="5417232"/>
              <a:ext cx="341551" cy="341543"/>
            </a:xfrm>
            <a:prstGeom prst="rect">
              <a:avLst/>
            </a:prstGeom>
            <a:solidFill>
              <a:schemeClr val="accent5"/>
            </a:solidFill>
          </p:spPr>
        </p:pic>
        <p:sp>
          <p:nvSpPr>
            <p:cNvPr id="7" name="object 7"/>
            <p:cNvSpPr/>
            <p:nvPr/>
          </p:nvSpPr>
          <p:spPr>
            <a:xfrm>
              <a:off x="18656600" y="5068657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59" h="1038860">
                  <a:moveTo>
                    <a:pt x="317123" y="652885"/>
                  </a:moveTo>
                  <a:lnTo>
                    <a:pt x="191237" y="652885"/>
                  </a:lnTo>
                  <a:lnTo>
                    <a:pt x="385818" y="847445"/>
                  </a:lnTo>
                  <a:lnTo>
                    <a:pt x="372792" y="860471"/>
                  </a:lnTo>
                  <a:lnTo>
                    <a:pt x="365842" y="870949"/>
                  </a:lnTo>
                  <a:lnTo>
                    <a:pt x="363525" y="882863"/>
                  </a:lnTo>
                  <a:lnTo>
                    <a:pt x="365842" y="894776"/>
                  </a:lnTo>
                  <a:lnTo>
                    <a:pt x="372792" y="905255"/>
                  </a:lnTo>
                  <a:lnTo>
                    <a:pt x="496956" y="1029408"/>
                  </a:lnTo>
                  <a:lnTo>
                    <a:pt x="507431" y="1036358"/>
                  </a:lnTo>
                  <a:lnTo>
                    <a:pt x="519349" y="1038675"/>
                  </a:lnTo>
                  <a:lnTo>
                    <a:pt x="531269" y="1036358"/>
                  </a:lnTo>
                  <a:lnTo>
                    <a:pt x="541750" y="1029408"/>
                  </a:lnTo>
                  <a:lnTo>
                    <a:pt x="665903" y="905255"/>
                  </a:lnTo>
                  <a:lnTo>
                    <a:pt x="672853" y="894776"/>
                  </a:lnTo>
                  <a:lnTo>
                    <a:pt x="675170" y="882863"/>
                  </a:lnTo>
                  <a:lnTo>
                    <a:pt x="672853" y="870949"/>
                  </a:lnTo>
                  <a:lnTo>
                    <a:pt x="665903" y="860471"/>
                  </a:lnTo>
                  <a:lnTo>
                    <a:pt x="652752" y="847309"/>
                  </a:lnTo>
                  <a:lnTo>
                    <a:pt x="715462" y="784525"/>
                  </a:lnTo>
                  <a:lnTo>
                    <a:pt x="448737" y="784525"/>
                  </a:lnTo>
                  <a:lnTo>
                    <a:pt x="317123" y="652885"/>
                  </a:lnTo>
                  <a:close/>
                </a:path>
                <a:path w="1038859" h="1038860">
                  <a:moveTo>
                    <a:pt x="519349" y="727030"/>
                  </a:moveTo>
                  <a:lnTo>
                    <a:pt x="507431" y="729346"/>
                  </a:lnTo>
                  <a:lnTo>
                    <a:pt x="496956" y="736296"/>
                  </a:lnTo>
                  <a:lnTo>
                    <a:pt x="448737" y="784525"/>
                  </a:lnTo>
                  <a:lnTo>
                    <a:pt x="589948" y="784525"/>
                  </a:lnTo>
                  <a:lnTo>
                    <a:pt x="541750" y="736296"/>
                  </a:lnTo>
                  <a:lnTo>
                    <a:pt x="531269" y="729346"/>
                  </a:lnTo>
                  <a:lnTo>
                    <a:pt x="519349" y="727030"/>
                  </a:lnTo>
                  <a:close/>
                </a:path>
                <a:path w="1038859" h="1038860">
                  <a:moveTo>
                    <a:pt x="715811" y="254165"/>
                  </a:moveTo>
                  <a:lnTo>
                    <a:pt x="589948" y="254165"/>
                  </a:lnTo>
                  <a:lnTo>
                    <a:pt x="784528" y="448735"/>
                  </a:lnTo>
                  <a:lnTo>
                    <a:pt x="736310" y="496953"/>
                  </a:lnTo>
                  <a:lnTo>
                    <a:pt x="729348" y="507431"/>
                  </a:lnTo>
                  <a:lnTo>
                    <a:pt x="727027" y="519345"/>
                  </a:lnTo>
                  <a:lnTo>
                    <a:pt x="729348" y="531259"/>
                  </a:lnTo>
                  <a:lnTo>
                    <a:pt x="736310" y="541737"/>
                  </a:lnTo>
                  <a:lnTo>
                    <a:pt x="784465" y="589893"/>
                  </a:lnTo>
                  <a:lnTo>
                    <a:pt x="721579" y="652885"/>
                  </a:lnTo>
                  <a:lnTo>
                    <a:pt x="589948" y="784525"/>
                  </a:lnTo>
                  <a:lnTo>
                    <a:pt x="715462" y="784525"/>
                  </a:lnTo>
                  <a:lnTo>
                    <a:pt x="840526" y="659461"/>
                  </a:lnTo>
                  <a:lnTo>
                    <a:pt x="840872" y="659461"/>
                  </a:lnTo>
                  <a:lnTo>
                    <a:pt x="847437" y="652864"/>
                  </a:lnTo>
                  <a:lnTo>
                    <a:pt x="918275" y="652864"/>
                  </a:lnTo>
                  <a:lnTo>
                    <a:pt x="1029421" y="541737"/>
                  </a:lnTo>
                  <a:lnTo>
                    <a:pt x="1036383" y="531259"/>
                  </a:lnTo>
                  <a:lnTo>
                    <a:pt x="1038703" y="519345"/>
                  </a:lnTo>
                  <a:lnTo>
                    <a:pt x="1036383" y="507431"/>
                  </a:lnTo>
                  <a:lnTo>
                    <a:pt x="1029421" y="496953"/>
                  </a:lnTo>
                  <a:lnTo>
                    <a:pt x="918254" y="385805"/>
                  </a:lnTo>
                  <a:lnTo>
                    <a:pt x="847458" y="385805"/>
                  </a:lnTo>
                  <a:lnTo>
                    <a:pt x="715811" y="254165"/>
                  </a:lnTo>
                  <a:close/>
                </a:path>
                <a:path w="1038859" h="1038860">
                  <a:moveTo>
                    <a:pt x="155831" y="363517"/>
                  </a:moveTo>
                  <a:lnTo>
                    <a:pt x="9274" y="496953"/>
                  </a:lnTo>
                  <a:lnTo>
                    <a:pt x="0" y="519345"/>
                  </a:lnTo>
                  <a:lnTo>
                    <a:pt x="2318" y="531259"/>
                  </a:lnTo>
                  <a:lnTo>
                    <a:pt x="9274" y="541737"/>
                  </a:lnTo>
                  <a:lnTo>
                    <a:pt x="133438" y="665890"/>
                  </a:lnTo>
                  <a:lnTo>
                    <a:pt x="143913" y="672852"/>
                  </a:lnTo>
                  <a:lnTo>
                    <a:pt x="155831" y="675173"/>
                  </a:lnTo>
                  <a:lnTo>
                    <a:pt x="167751" y="672852"/>
                  </a:lnTo>
                  <a:lnTo>
                    <a:pt x="178232" y="665890"/>
                  </a:lnTo>
                  <a:lnTo>
                    <a:pt x="191237" y="652885"/>
                  </a:lnTo>
                  <a:lnTo>
                    <a:pt x="317123" y="652885"/>
                  </a:lnTo>
                  <a:lnTo>
                    <a:pt x="254230" y="589893"/>
                  </a:lnTo>
                  <a:lnTo>
                    <a:pt x="302386" y="541737"/>
                  </a:lnTo>
                  <a:lnTo>
                    <a:pt x="309342" y="531259"/>
                  </a:lnTo>
                  <a:lnTo>
                    <a:pt x="311660" y="519345"/>
                  </a:lnTo>
                  <a:lnTo>
                    <a:pt x="309342" y="507431"/>
                  </a:lnTo>
                  <a:lnTo>
                    <a:pt x="302386" y="496953"/>
                  </a:lnTo>
                  <a:lnTo>
                    <a:pt x="254157" y="448735"/>
                  </a:lnTo>
                  <a:lnTo>
                    <a:pt x="317258" y="385637"/>
                  </a:lnTo>
                  <a:lnTo>
                    <a:pt x="191070" y="385637"/>
                  </a:lnTo>
                  <a:lnTo>
                    <a:pt x="178232" y="372800"/>
                  </a:lnTo>
                  <a:lnTo>
                    <a:pt x="167751" y="365838"/>
                  </a:lnTo>
                  <a:lnTo>
                    <a:pt x="155831" y="363517"/>
                  </a:lnTo>
                  <a:close/>
                </a:path>
                <a:path w="1038859" h="1038860">
                  <a:moveTo>
                    <a:pt x="918275" y="652864"/>
                  </a:moveTo>
                  <a:lnTo>
                    <a:pt x="847437" y="652864"/>
                  </a:lnTo>
                  <a:lnTo>
                    <a:pt x="860484" y="665890"/>
                  </a:lnTo>
                  <a:lnTo>
                    <a:pt x="870953" y="672852"/>
                  </a:lnTo>
                  <a:lnTo>
                    <a:pt x="882865" y="675173"/>
                  </a:lnTo>
                  <a:lnTo>
                    <a:pt x="894778" y="672852"/>
                  </a:lnTo>
                  <a:lnTo>
                    <a:pt x="905247" y="665890"/>
                  </a:lnTo>
                  <a:lnTo>
                    <a:pt x="918275" y="652864"/>
                  </a:lnTo>
                  <a:close/>
                </a:path>
                <a:path w="1038859" h="1038860">
                  <a:moveTo>
                    <a:pt x="882865" y="363517"/>
                  </a:moveTo>
                  <a:lnTo>
                    <a:pt x="870953" y="365838"/>
                  </a:lnTo>
                  <a:lnTo>
                    <a:pt x="860484" y="372800"/>
                  </a:lnTo>
                  <a:lnTo>
                    <a:pt x="847458" y="385805"/>
                  </a:lnTo>
                  <a:lnTo>
                    <a:pt x="918254" y="385805"/>
                  </a:lnTo>
                  <a:lnTo>
                    <a:pt x="905247" y="372800"/>
                  </a:lnTo>
                  <a:lnTo>
                    <a:pt x="894778" y="365838"/>
                  </a:lnTo>
                  <a:lnTo>
                    <a:pt x="882865" y="363517"/>
                  </a:lnTo>
                  <a:close/>
                </a:path>
                <a:path w="1038859" h="1038860">
                  <a:moveTo>
                    <a:pt x="519349" y="0"/>
                  </a:moveTo>
                  <a:lnTo>
                    <a:pt x="372792" y="133435"/>
                  </a:lnTo>
                  <a:lnTo>
                    <a:pt x="363525" y="155827"/>
                  </a:lnTo>
                  <a:lnTo>
                    <a:pt x="365842" y="167747"/>
                  </a:lnTo>
                  <a:lnTo>
                    <a:pt x="372792" y="178219"/>
                  </a:lnTo>
                  <a:lnTo>
                    <a:pt x="385640" y="191077"/>
                  </a:lnTo>
                  <a:lnTo>
                    <a:pt x="379043" y="197653"/>
                  </a:lnTo>
                  <a:lnTo>
                    <a:pt x="379043" y="197999"/>
                  </a:lnTo>
                  <a:lnTo>
                    <a:pt x="191070" y="385637"/>
                  </a:lnTo>
                  <a:lnTo>
                    <a:pt x="317258" y="385637"/>
                  </a:lnTo>
                  <a:lnTo>
                    <a:pt x="448737" y="254165"/>
                  </a:lnTo>
                  <a:lnTo>
                    <a:pt x="715811" y="254165"/>
                  </a:lnTo>
                  <a:lnTo>
                    <a:pt x="652888" y="191245"/>
                  </a:lnTo>
                  <a:lnTo>
                    <a:pt x="665903" y="178219"/>
                  </a:lnTo>
                  <a:lnTo>
                    <a:pt x="672853" y="167747"/>
                  </a:lnTo>
                  <a:lnTo>
                    <a:pt x="675170" y="155827"/>
                  </a:lnTo>
                  <a:lnTo>
                    <a:pt x="672853" y="143908"/>
                  </a:lnTo>
                  <a:lnTo>
                    <a:pt x="665903" y="133435"/>
                  </a:lnTo>
                  <a:lnTo>
                    <a:pt x="541750" y="9282"/>
                  </a:lnTo>
                  <a:lnTo>
                    <a:pt x="531269" y="2320"/>
                  </a:lnTo>
                  <a:lnTo>
                    <a:pt x="519349" y="0"/>
                  </a:lnTo>
                  <a:close/>
                </a:path>
                <a:path w="1038859" h="1038860">
                  <a:moveTo>
                    <a:pt x="589948" y="254165"/>
                  </a:moveTo>
                  <a:lnTo>
                    <a:pt x="448737" y="254165"/>
                  </a:lnTo>
                  <a:lnTo>
                    <a:pt x="496956" y="302393"/>
                  </a:lnTo>
                  <a:lnTo>
                    <a:pt x="507431" y="309343"/>
                  </a:lnTo>
                  <a:lnTo>
                    <a:pt x="519349" y="311660"/>
                  </a:lnTo>
                  <a:lnTo>
                    <a:pt x="531269" y="309343"/>
                  </a:lnTo>
                  <a:lnTo>
                    <a:pt x="541750" y="302393"/>
                  </a:lnTo>
                  <a:lnTo>
                    <a:pt x="589948" y="2541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092"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88264" y="3146489"/>
            <a:ext cx="4077834" cy="518805"/>
          </a:xfrm>
          <a:prstGeom prst="rect">
            <a:avLst/>
          </a:prstGeom>
        </p:spPr>
        <p:txBody>
          <a:bodyPr vert="horz" wrap="square" lIns="0" tIns="6931" rIns="0" bIns="0" rtlCol="0" anchor="t">
            <a:spAutoFit/>
          </a:bodyPr>
          <a:lstStyle/>
          <a:p>
            <a:pPr marL="7701" marR="3081">
              <a:lnSpc>
                <a:spcPct val="100699"/>
              </a:lnSpc>
              <a:spcBef>
                <a:spcPts val="55"/>
              </a:spcBef>
            </a:pPr>
            <a:r>
              <a:rPr lang="hu-HU" spc="9" dirty="0">
                <a:solidFill>
                  <a:schemeClr val="accent5"/>
                </a:solidFill>
              </a:rPr>
              <a:t>Kutatási eredmények</a:t>
            </a:r>
            <a:endParaRPr spc="9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9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A biztosítókba vetett bizalom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BIBIX Index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4496135"/>
            <a:ext cx="131233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Teljes minta,  0-tól 100-ig tartó skála releváns válaszainak átlagai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866511"/>
            <a:ext cx="11193087" cy="584165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 csökkenés ellenére a lakosság többsége továbbra is bízik a biztosítókban.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5</a:t>
            </a:fld>
            <a:r>
              <a:rPr lang="hu-HU" b="1" dirty="0"/>
              <a:t>. oldal</a:t>
            </a:r>
          </a:p>
        </p:txBody>
      </p:sp>
      <p:graphicFrame>
        <p:nvGraphicFramePr>
          <p:cNvPr id="13" name="Tartalom helye 6">
            <a:extLst>
              <a:ext uri="{FF2B5EF4-FFF2-40B4-BE49-F238E27FC236}">
                <a16:creationId xmlns:a16="http://schemas.microsoft.com/office/drawing/2014/main" id="{1B978BFF-8F7D-42AD-B0BB-3FEEB3576705}"/>
              </a:ext>
            </a:extLst>
          </p:cNvPr>
          <p:cNvGraphicFramePr>
            <a:graphicFrameLocks/>
          </p:cNvGraphicFramePr>
          <p:nvPr/>
        </p:nvGraphicFramePr>
        <p:xfrm>
          <a:off x="1540933" y="1368320"/>
          <a:ext cx="10008871" cy="4298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10963" y="871564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hu-HU" sz="1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Mennyire bízik Ön a következőkben? – A biztosítókban</a:t>
            </a:r>
            <a:endParaRPr kumimoji="0" lang="hu-HU" sz="16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PT Sans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15" name="Group 62"/>
          <p:cNvGrpSpPr>
            <a:grpSpLocks noChangeAspect="1"/>
          </p:cNvGrpSpPr>
          <p:nvPr/>
        </p:nvGrpSpPr>
        <p:grpSpPr bwMode="auto">
          <a:xfrm>
            <a:off x="1020417" y="874739"/>
            <a:ext cx="490537" cy="430213"/>
            <a:chOff x="1503" y="2564"/>
            <a:chExt cx="309" cy="271"/>
          </a:xfrm>
        </p:grpSpPr>
        <p:sp>
          <p:nvSpPr>
            <p:cNvPr id="16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101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Intézményi bizalom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BIBIX Index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4470292"/>
            <a:ext cx="1312334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Teljes minta,  0-tól 100-ig tartó skála releváns válaszainak átlagai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866511"/>
            <a:ext cx="11193087" cy="729741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2018-as mérési hullám óta a biztosítók stabilan a negyedikek a bizalmi sorban. A biztosítók, a bankok és a brókercégekbe vetett bizalom nem változott tavaly óta, a többi intézményé viszont visszaesett.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6</a:t>
            </a:fld>
            <a:r>
              <a:rPr lang="hu-HU" b="1" dirty="0"/>
              <a:t>. oldal</a:t>
            </a:r>
          </a:p>
        </p:txBody>
      </p:sp>
      <p:sp>
        <p:nvSpPr>
          <p:cNvPr id="14" name="Szövegdoboz 1">
            <a:extLst>
              <a:ext uri="{FF2B5EF4-FFF2-40B4-BE49-F238E27FC236}">
                <a16:creationId xmlns:a16="http://schemas.microsoft.com/office/drawing/2014/main" id="{AEA284D6-838A-434A-8B8A-6ABAB0FDF093}"/>
              </a:ext>
            </a:extLst>
          </p:cNvPr>
          <p:cNvSpPr txBox="1"/>
          <p:nvPr/>
        </p:nvSpPr>
        <p:spPr>
          <a:xfrm>
            <a:off x="1510963" y="871564"/>
            <a:ext cx="10515600" cy="50095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hu-HU" sz="16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anose="020F0502020204030204" pitchFamily="34" charset="0"/>
              </a:rPr>
              <a:t>Mennyire bízik Ön a következőkben? </a:t>
            </a:r>
            <a:endParaRPr kumimoji="0" lang="hu-HU" sz="1600" b="1" i="1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PT Sans"/>
              <a:ea typeface="+mn-ea"/>
              <a:cs typeface="Calibri" panose="020F0502020204030204" pitchFamily="34" charset="0"/>
            </a:endParaRPr>
          </a:p>
        </p:txBody>
      </p:sp>
      <p:grpSp>
        <p:nvGrpSpPr>
          <p:cNvPr id="15" name="Group 62"/>
          <p:cNvGrpSpPr>
            <a:grpSpLocks noChangeAspect="1"/>
          </p:cNvGrpSpPr>
          <p:nvPr/>
        </p:nvGrpSpPr>
        <p:grpSpPr bwMode="auto">
          <a:xfrm>
            <a:off x="1020417" y="874739"/>
            <a:ext cx="490537" cy="430213"/>
            <a:chOff x="1503" y="2564"/>
            <a:chExt cx="309" cy="271"/>
          </a:xfrm>
        </p:grpSpPr>
        <p:sp>
          <p:nvSpPr>
            <p:cNvPr id="16" name="AutoShape 61"/>
            <p:cNvSpPr>
              <a:spLocks noChangeAspect="1" noChangeArrowheads="1" noTextEdit="1"/>
            </p:cNvSpPr>
            <p:nvPr/>
          </p:nvSpPr>
          <p:spPr bwMode="auto">
            <a:xfrm>
              <a:off x="1503" y="2564"/>
              <a:ext cx="309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3"/>
            <p:cNvSpPr>
              <a:spLocks/>
            </p:cNvSpPr>
            <p:nvPr/>
          </p:nvSpPr>
          <p:spPr bwMode="auto">
            <a:xfrm>
              <a:off x="1631" y="2659"/>
              <a:ext cx="181" cy="178"/>
            </a:xfrm>
            <a:custGeom>
              <a:avLst/>
              <a:gdLst/>
              <a:ahLst/>
              <a:cxnLst>
                <a:cxn ang="0">
                  <a:pos x="87" y="86"/>
                </a:cxn>
                <a:cxn ang="0">
                  <a:pos x="87" y="86"/>
                </a:cxn>
                <a:cxn ang="0">
                  <a:pos x="103" y="108"/>
                </a:cxn>
                <a:cxn ang="0">
                  <a:pos x="103" y="112"/>
                </a:cxn>
                <a:cxn ang="0">
                  <a:pos x="54" y="94"/>
                </a:cxn>
                <a:cxn ang="0">
                  <a:pos x="43" y="95"/>
                </a:cxn>
                <a:cxn ang="0">
                  <a:pos x="0" y="83"/>
                </a:cxn>
                <a:cxn ang="0">
                  <a:pos x="65" y="61"/>
                </a:cxn>
                <a:cxn ang="0">
                  <a:pos x="86" y="36"/>
                </a:cxn>
                <a:cxn ang="0">
                  <a:pos x="94" y="5"/>
                </a:cxn>
                <a:cxn ang="0">
                  <a:pos x="94" y="0"/>
                </a:cxn>
                <a:cxn ang="0">
                  <a:pos x="114" y="39"/>
                </a:cxn>
                <a:cxn ang="0">
                  <a:pos x="87" y="82"/>
                </a:cxn>
                <a:cxn ang="0">
                  <a:pos x="87" y="86"/>
                </a:cxn>
              </a:cxnLst>
              <a:rect l="0" t="0" r="r" b="b"/>
              <a:pathLst>
                <a:path w="114" h="112">
                  <a:moveTo>
                    <a:pt x="87" y="86"/>
                  </a:moveTo>
                  <a:cubicBezTo>
                    <a:pt x="87" y="86"/>
                    <a:pt x="87" y="86"/>
                    <a:pt x="87" y="86"/>
                  </a:cubicBezTo>
                  <a:cubicBezTo>
                    <a:pt x="87" y="96"/>
                    <a:pt x="93" y="104"/>
                    <a:pt x="103" y="108"/>
                  </a:cubicBezTo>
                  <a:cubicBezTo>
                    <a:pt x="103" y="112"/>
                    <a:pt x="103" y="112"/>
                    <a:pt x="103" y="112"/>
                  </a:cubicBezTo>
                  <a:cubicBezTo>
                    <a:pt x="85" y="112"/>
                    <a:pt x="69" y="109"/>
                    <a:pt x="54" y="94"/>
                  </a:cubicBezTo>
                  <a:cubicBezTo>
                    <a:pt x="50" y="95"/>
                    <a:pt x="47" y="95"/>
                    <a:pt x="43" y="95"/>
                  </a:cubicBezTo>
                  <a:cubicBezTo>
                    <a:pt x="27" y="95"/>
                    <a:pt x="12" y="90"/>
                    <a:pt x="0" y="83"/>
                  </a:cubicBezTo>
                  <a:cubicBezTo>
                    <a:pt x="25" y="83"/>
                    <a:pt x="48" y="75"/>
                    <a:pt x="65" y="61"/>
                  </a:cubicBezTo>
                  <a:cubicBezTo>
                    <a:pt x="74" y="54"/>
                    <a:pt x="81" y="46"/>
                    <a:pt x="86" y="36"/>
                  </a:cubicBezTo>
                  <a:cubicBezTo>
                    <a:pt x="91" y="26"/>
                    <a:pt x="94" y="16"/>
                    <a:pt x="94" y="5"/>
                  </a:cubicBezTo>
                  <a:cubicBezTo>
                    <a:pt x="94" y="3"/>
                    <a:pt x="94" y="1"/>
                    <a:pt x="94" y="0"/>
                  </a:cubicBezTo>
                  <a:cubicBezTo>
                    <a:pt x="106" y="10"/>
                    <a:pt x="114" y="23"/>
                    <a:pt x="114" y="39"/>
                  </a:cubicBezTo>
                  <a:cubicBezTo>
                    <a:pt x="114" y="56"/>
                    <a:pt x="103" y="72"/>
                    <a:pt x="87" y="82"/>
                  </a:cubicBezTo>
                  <a:cubicBezTo>
                    <a:pt x="87" y="84"/>
                    <a:pt x="87" y="85"/>
                    <a:pt x="87" y="8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4"/>
            <p:cNvSpPr>
              <a:spLocks noEditPoints="1"/>
            </p:cNvSpPr>
            <p:nvPr/>
          </p:nvSpPr>
          <p:spPr bwMode="auto">
            <a:xfrm>
              <a:off x="1503" y="2562"/>
              <a:ext cx="258" cy="241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0" y="66"/>
                </a:cxn>
                <a:cxn ang="0">
                  <a:pos x="30" y="117"/>
                </a:cxn>
                <a:cxn ang="0">
                  <a:pos x="31" y="121"/>
                </a:cxn>
                <a:cxn ang="0">
                  <a:pos x="11" y="147"/>
                </a:cxn>
                <a:cxn ang="0">
                  <a:pos x="11" y="152"/>
                </a:cxn>
                <a:cxn ang="0">
                  <a:pos x="69" y="131"/>
                </a:cxn>
                <a:cxn ang="0">
                  <a:pos x="82" y="131"/>
                </a:cxn>
                <a:cxn ang="0">
                  <a:pos x="163" y="66"/>
                </a:cxn>
                <a:cxn ang="0">
                  <a:pos x="82" y="0"/>
                </a:cxn>
                <a:cxn ang="0">
                  <a:pos x="60" y="83"/>
                </a:cxn>
                <a:cxn ang="0">
                  <a:pos x="53" y="76"/>
                </a:cxn>
                <a:cxn ang="0">
                  <a:pos x="60" y="69"/>
                </a:cxn>
                <a:cxn ang="0">
                  <a:pos x="67" y="76"/>
                </a:cxn>
                <a:cxn ang="0">
                  <a:pos x="60" y="83"/>
                </a:cxn>
                <a:cxn ang="0">
                  <a:pos x="82" y="83"/>
                </a:cxn>
                <a:cxn ang="0">
                  <a:pos x="75" y="76"/>
                </a:cxn>
                <a:cxn ang="0">
                  <a:pos x="82" y="69"/>
                </a:cxn>
                <a:cxn ang="0">
                  <a:pos x="89" y="76"/>
                </a:cxn>
                <a:cxn ang="0">
                  <a:pos x="82" y="83"/>
                </a:cxn>
                <a:cxn ang="0">
                  <a:pos x="104" y="83"/>
                </a:cxn>
                <a:cxn ang="0">
                  <a:pos x="97" y="76"/>
                </a:cxn>
                <a:cxn ang="0">
                  <a:pos x="104" y="69"/>
                </a:cxn>
                <a:cxn ang="0">
                  <a:pos x="111" y="76"/>
                </a:cxn>
                <a:cxn ang="0">
                  <a:pos x="104" y="83"/>
                </a:cxn>
              </a:cxnLst>
              <a:rect l="0" t="0" r="r" b="b"/>
              <a:pathLst>
                <a:path w="163" h="152">
                  <a:moveTo>
                    <a:pt x="82" y="0"/>
                  </a:moveTo>
                  <a:cubicBezTo>
                    <a:pt x="37" y="0"/>
                    <a:pt x="0" y="30"/>
                    <a:pt x="0" y="66"/>
                  </a:cubicBezTo>
                  <a:cubicBezTo>
                    <a:pt x="0" y="87"/>
                    <a:pt x="12" y="105"/>
                    <a:pt x="30" y="117"/>
                  </a:cubicBezTo>
                  <a:cubicBezTo>
                    <a:pt x="31" y="118"/>
                    <a:pt x="31" y="120"/>
                    <a:pt x="31" y="121"/>
                  </a:cubicBezTo>
                  <a:cubicBezTo>
                    <a:pt x="31" y="132"/>
                    <a:pt x="22" y="142"/>
                    <a:pt x="11" y="147"/>
                  </a:cubicBezTo>
                  <a:cubicBezTo>
                    <a:pt x="11" y="152"/>
                    <a:pt x="11" y="152"/>
                    <a:pt x="11" y="152"/>
                  </a:cubicBezTo>
                  <a:cubicBezTo>
                    <a:pt x="31" y="151"/>
                    <a:pt x="51" y="148"/>
                    <a:pt x="69" y="131"/>
                  </a:cubicBezTo>
                  <a:cubicBezTo>
                    <a:pt x="73" y="131"/>
                    <a:pt x="77" y="131"/>
                    <a:pt x="82" y="131"/>
                  </a:cubicBezTo>
                  <a:cubicBezTo>
                    <a:pt x="126" y="131"/>
                    <a:pt x="163" y="102"/>
                    <a:pt x="163" y="66"/>
                  </a:cubicBezTo>
                  <a:cubicBezTo>
                    <a:pt x="163" y="30"/>
                    <a:pt x="126" y="0"/>
                    <a:pt x="82" y="0"/>
                  </a:cubicBezTo>
                  <a:close/>
                  <a:moveTo>
                    <a:pt x="60" y="83"/>
                  </a:moveTo>
                  <a:cubicBezTo>
                    <a:pt x="56" y="83"/>
                    <a:pt x="53" y="80"/>
                    <a:pt x="53" y="76"/>
                  </a:cubicBezTo>
                  <a:cubicBezTo>
                    <a:pt x="53" y="72"/>
                    <a:pt x="56" y="69"/>
                    <a:pt x="60" y="69"/>
                  </a:cubicBezTo>
                  <a:cubicBezTo>
                    <a:pt x="63" y="69"/>
                    <a:pt x="67" y="72"/>
                    <a:pt x="67" y="76"/>
                  </a:cubicBezTo>
                  <a:cubicBezTo>
                    <a:pt x="67" y="80"/>
                    <a:pt x="63" y="83"/>
                    <a:pt x="60" y="83"/>
                  </a:cubicBezTo>
                  <a:close/>
                  <a:moveTo>
                    <a:pt x="82" y="83"/>
                  </a:moveTo>
                  <a:cubicBezTo>
                    <a:pt x="78" y="83"/>
                    <a:pt x="75" y="80"/>
                    <a:pt x="75" y="76"/>
                  </a:cubicBezTo>
                  <a:cubicBezTo>
                    <a:pt x="75" y="72"/>
                    <a:pt x="78" y="69"/>
                    <a:pt x="82" y="69"/>
                  </a:cubicBezTo>
                  <a:cubicBezTo>
                    <a:pt x="85" y="69"/>
                    <a:pt x="89" y="72"/>
                    <a:pt x="89" y="76"/>
                  </a:cubicBezTo>
                  <a:cubicBezTo>
                    <a:pt x="89" y="80"/>
                    <a:pt x="85" y="83"/>
                    <a:pt x="82" y="83"/>
                  </a:cubicBezTo>
                  <a:close/>
                  <a:moveTo>
                    <a:pt x="104" y="83"/>
                  </a:moveTo>
                  <a:cubicBezTo>
                    <a:pt x="100" y="83"/>
                    <a:pt x="97" y="80"/>
                    <a:pt x="97" y="76"/>
                  </a:cubicBezTo>
                  <a:cubicBezTo>
                    <a:pt x="97" y="72"/>
                    <a:pt x="100" y="69"/>
                    <a:pt x="104" y="69"/>
                  </a:cubicBezTo>
                  <a:cubicBezTo>
                    <a:pt x="107" y="69"/>
                    <a:pt x="111" y="72"/>
                    <a:pt x="111" y="76"/>
                  </a:cubicBezTo>
                  <a:cubicBezTo>
                    <a:pt x="111" y="80"/>
                    <a:pt x="107" y="83"/>
                    <a:pt x="104" y="8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19" name="Tartalom helye 6">
            <a:extLst>
              <a:ext uri="{FF2B5EF4-FFF2-40B4-BE49-F238E27FC236}">
                <a16:creationId xmlns:a16="http://schemas.microsoft.com/office/drawing/2014/main" id="{FD7ED4E5-C3A0-4808-A314-D23FB24E5ABD}"/>
              </a:ext>
            </a:extLst>
          </p:cNvPr>
          <p:cNvGraphicFramePr>
            <a:graphicFrameLocks/>
          </p:cNvGraphicFramePr>
          <p:nvPr/>
        </p:nvGraphicFramePr>
        <p:xfrm>
          <a:off x="1626919" y="921586"/>
          <a:ext cx="10260281" cy="4923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891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Elégedettségi indexek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BIBIX Index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4314966"/>
            <a:ext cx="1369243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Az adott biztosítás-típussal rendelkezők, 0-tól 100-ig tartó skála releváns válaszainak átlagai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866511"/>
            <a:ext cx="11193087" cy="729741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Mindhárom elégedettségi index értéke a korábbi évek hullámzása után, az idei mérés alkalmával érte el csúcspontját. Jelenleg KGFB biztosítással a legelégedettebb a lakosság az indexek értékei szerint.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7</a:t>
            </a:fld>
            <a:r>
              <a:rPr lang="hu-HU" b="1" dirty="0"/>
              <a:t>. oldal</a:t>
            </a:r>
          </a:p>
        </p:txBody>
      </p:sp>
      <p:graphicFrame>
        <p:nvGraphicFramePr>
          <p:cNvPr id="21" name="Tartalom helye 6">
            <a:extLst>
              <a:ext uri="{FF2B5EF4-FFF2-40B4-BE49-F238E27FC236}">
                <a16:creationId xmlns:a16="http://schemas.microsoft.com/office/drawing/2014/main" id="{F07FE256-AF38-48B9-BD48-84C73F067045}"/>
              </a:ext>
            </a:extLst>
          </p:cNvPr>
          <p:cNvGraphicFramePr>
            <a:graphicFrameLocks/>
          </p:cNvGraphicFramePr>
          <p:nvPr/>
        </p:nvGraphicFramePr>
        <p:xfrm>
          <a:off x="1772560" y="981170"/>
          <a:ext cx="10209675" cy="4906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61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Elégedettségi indexek - KGFB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BIBIX Index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4085553"/>
            <a:ext cx="161795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Az adott biztosítás-típussal rendelkezők, illetve a káreseményt megélt válaszadók, 0-tól 100-ig tartó skála releváns válaszainak átlagai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866510"/>
            <a:ext cx="11193087" cy="729741"/>
          </a:xfrm>
          <a:solidFill>
            <a:schemeClr val="accent5"/>
          </a:solidFill>
        </p:spPr>
        <p:txBody>
          <a:bodyPr tIns="90000" bIns="90000"/>
          <a:lstStyle/>
          <a:p>
            <a:pPr>
              <a:buClrTx/>
              <a:defRPr/>
            </a:pP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Szignifikánsan javult a KGFB Károsult </a:t>
            </a:r>
            <a:r>
              <a:rPr lang="hu-H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Alindex</a:t>
            </a: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 és az elégedettségi index értéke az előző évi mérési eredményekhez viszonyítva, így a KGFB elégedettségi index 1 ponttal meg is előzte a KGFB Eljárás </a:t>
            </a:r>
            <a:r>
              <a:rPr lang="hu-H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Alindexet</a:t>
            </a: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8</a:t>
            </a:fld>
            <a:r>
              <a:rPr lang="hu-HU" b="1" dirty="0"/>
              <a:t>. oldal</a:t>
            </a:r>
          </a:p>
        </p:txBody>
      </p:sp>
      <p:graphicFrame>
        <p:nvGraphicFramePr>
          <p:cNvPr id="12" name="Tartalom helye 6">
            <a:extLst>
              <a:ext uri="{FF2B5EF4-FFF2-40B4-BE49-F238E27FC236}">
                <a16:creationId xmlns:a16="http://schemas.microsoft.com/office/drawing/2014/main" id="{9EE6E7F4-196F-4854-9FF9-C26FE135460A}"/>
              </a:ext>
            </a:extLst>
          </p:cNvPr>
          <p:cNvGraphicFramePr>
            <a:graphicFrameLocks/>
          </p:cNvGraphicFramePr>
          <p:nvPr/>
        </p:nvGraphicFramePr>
        <p:xfrm>
          <a:off x="1846555" y="921586"/>
          <a:ext cx="10011855" cy="498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63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196" y="294277"/>
            <a:ext cx="8769930" cy="1012009"/>
          </a:xfrm>
        </p:spPr>
        <p:txBody>
          <a:bodyPr/>
          <a:lstStyle/>
          <a:p>
            <a:r>
              <a:rPr lang="hu-HU" dirty="0"/>
              <a:t>Elégedettségi indexek - Egyéb biztosítás</a:t>
            </a:r>
          </a:p>
        </p:txBody>
      </p:sp>
      <p:sp>
        <p:nvSpPr>
          <p:cNvPr id="8" name="Google Shape;5433;p60"/>
          <p:cNvSpPr/>
          <p:nvPr/>
        </p:nvSpPr>
        <p:spPr>
          <a:xfrm rot="16200000">
            <a:off x="-130876" y="3069531"/>
            <a:ext cx="718954" cy="457190"/>
          </a:xfrm>
          <a:custGeom>
            <a:avLst/>
            <a:gdLst/>
            <a:ahLst/>
            <a:cxnLst/>
            <a:rect l="l" t="t" r="r" b="b"/>
            <a:pathLst>
              <a:path w="4789" h="3708" extrusionOk="0">
                <a:moveTo>
                  <a:pt x="1" y="0"/>
                </a:moveTo>
                <a:lnTo>
                  <a:pt x="1" y="3707"/>
                </a:lnTo>
                <a:lnTo>
                  <a:pt x="3381" y="3707"/>
                </a:lnTo>
                <a:lnTo>
                  <a:pt x="4789" y="1853"/>
                </a:lnTo>
                <a:lnTo>
                  <a:pt x="3381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5434;p60"/>
          <p:cNvSpPr/>
          <p:nvPr/>
        </p:nvSpPr>
        <p:spPr>
          <a:xfrm rot="16200000">
            <a:off x="-1458948" y="1458954"/>
            <a:ext cx="3375100" cy="457194"/>
          </a:xfrm>
          <a:custGeom>
            <a:avLst/>
            <a:gdLst/>
            <a:ahLst/>
            <a:cxnLst/>
            <a:rect l="l" t="t" r="r" b="b"/>
            <a:pathLst>
              <a:path w="13170" h="3708" extrusionOk="0">
                <a:moveTo>
                  <a:pt x="0" y="0"/>
                </a:moveTo>
                <a:lnTo>
                  <a:pt x="1408" y="1853"/>
                </a:lnTo>
                <a:lnTo>
                  <a:pt x="0" y="3707"/>
                </a:lnTo>
                <a:lnTo>
                  <a:pt x="13169" y="3707"/>
                </a:lnTo>
                <a:lnTo>
                  <a:pt x="13169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zövegdoboz 9"/>
          <p:cNvSpPr txBox="1"/>
          <p:nvPr/>
        </p:nvSpPr>
        <p:spPr>
          <a:xfrm rot="16200000">
            <a:off x="-1035566" y="1505206"/>
            <a:ext cx="25283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FFC000"/>
                </a:solidFill>
              </a:rPr>
              <a:t>BIBIX Index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D205DAAB-0391-4B66-8C78-984A9623BD88}"/>
              </a:ext>
            </a:extLst>
          </p:cNvPr>
          <p:cNvSpPr/>
          <p:nvPr/>
        </p:nvSpPr>
        <p:spPr>
          <a:xfrm>
            <a:off x="228599" y="4119864"/>
            <a:ext cx="161795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hu-HU" sz="1200" dirty="0">
                <a:solidFill>
                  <a:schemeClr val="tx1"/>
                </a:solidFill>
                <a:cs typeface="Calibri" panose="020F0502020204030204" pitchFamily="34" charset="0"/>
              </a:rPr>
              <a:t>Bázis: Az adott biztosítás-típussal rendelkezők, illetve a káreseményt megélt válaszadók, 0-tól 100-ig tartó skála releváns válaszainak átlagai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8599" y="5866511"/>
            <a:ext cx="11193087" cy="729741"/>
          </a:xfrm>
          <a:solidFill>
            <a:schemeClr val="accent5"/>
          </a:solidFill>
        </p:spPr>
        <p:txBody>
          <a:bodyPr tIns="90000" bIns="90000"/>
          <a:lstStyle/>
          <a:p>
            <a:pPr lvl="0">
              <a:buClrTx/>
              <a:defRPr/>
            </a:pP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Az elmúlt két évben kimutatott </a:t>
            </a:r>
            <a:r>
              <a:rPr lang="hu-H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alindex</a:t>
            </a: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 és elégedettségi index értékek nem változtak érdemben az egyéb biztosítások esetében, csupán a Károsult </a:t>
            </a:r>
            <a:r>
              <a:rPr lang="hu-HU" sz="18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Alindexé</a:t>
            </a:r>
            <a:r>
              <a:rPr lang="hu-HU" sz="18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, ami viszont 5,2 pontot romlott.</a:t>
            </a:r>
          </a:p>
        </p:txBody>
      </p:sp>
      <p:sp>
        <p:nvSpPr>
          <p:cNvPr id="20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11909303" y="5872563"/>
            <a:ext cx="247650" cy="651741"/>
          </a:xfrm>
          <a:solidFill>
            <a:schemeClr val="bg1">
              <a:lumMod val="75000"/>
            </a:schemeClr>
          </a:solidFill>
        </p:spPr>
        <p:txBody>
          <a:bodyPr vert="vert"/>
          <a:lstStyle/>
          <a:p>
            <a:fld id="{1A0B5D20-90C6-47BB-A188-49E443ACD015}" type="slidenum">
              <a:rPr lang="hu-HU" b="1" smtClean="0"/>
              <a:pPr/>
              <a:t>9</a:t>
            </a:fld>
            <a:r>
              <a:rPr lang="hu-HU" b="1" dirty="0"/>
              <a:t>. oldal</a:t>
            </a:r>
          </a:p>
        </p:txBody>
      </p:sp>
      <p:graphicFrame>
        <p:nvGraphicFramePr>
          <p:cNvPr id="13" name="Tartalom helye 6">
            <a:extLst>
              <a:ext uri="{FF2B5EF4-FFF2-40B4-BE49-F238E27FC236}">
                <a16:creationId xmlns:a16="http://schemas.microsoft.com/office/drawing/2014/main" id="{2E647FA5-34F3-4C41-948A-8402575F0EB9}"/>
              </a:ext>
            </a:extLst>
          </p:cNvPr>
          <p:cNvGraphicFramePr>
            <a:graphicFrameLocks/>
          </p:cNvGraphicFramePr>
          <p:nvPr/>
        </p:nvGraphicFramePr>
        <p:xfrm>
          <a:off x="1790699" y="981170"/>
          <a:ext cx="10172700" cy="484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989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909</Words>
  <Application>Microsoft Office PowerPoint</Application>
  <PresentationFormat>Szélesvásznú</PresentationFormat>
  <Paragraphs>158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PT Sans</vt:lpstr>
      <vt:lpstr>Wingdings</vt:lpstr>
      <vt:lpstr>Office-téma</vt:lpstr>
      <vt:lpstr>Biztosítási Bizalmi Index A magyar lakosság biztosításokhoz való viszonya – MABISZ éves felmérés 2023 közvélemény-kutatási eredmények</vt:lpstr>
      <vt:lpstr>A kutatás módszertana</vt:lpstr>
      <vt:lpstr>A minta demográfiai  megoszlása (n=803)</vt:lpstr>
      <vt:lpstr>Kutatási eredmények</vt:lpstr>
      <vt:lpstr>A biztosítókba vetett bizalom</vt:lpstr>
      <vt:lpstr>Intézményi bizalom</vt:lpstr>
      <vt:lpstr>Elégedettségi indexek</vt:lpstr>
      <vt:lpstr>Elégedettségi indexek - KGFB</vt:lpstr>
      <vt:lpstr>Elégedettségi indexek - Egyéb biztosítás</vt:lpstr>
      <vt:lpstr>Elégedettségi indexek - Egyéb biztosítás</vt:lpstr>
      <vt:lpstr>Intézményi bizalom</vt:lpstr>
      <vt:lpstr>Biztosítási kiadások</vt:lpstr>
      <vt:lpstr>KGFB elégedettség</vt:lpstr>
      <vt:lpstr>KGFB káresemény az elmúlt évben</vt:lpstr>
      <vt:lpstr>Elégedettség káresemény során</vt:lpstr>
      <vt:lpstr>Elégedettség káresemény során egyéb biztosítások esetén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Biztosítási Bizalmi Index A magyar lakosság biztosításokhoz való viszonya – MABISZ éves felmérés 2023 közvélemény-kutatási eredmények</dc:title>
  <dc:creator>Lambert Gábor</dc:creator>
  <cp:lastModifiedBy>Lambert Gábor</cp:lastModifiedBy>
  <cp:revision>2</cp:revision>
  <dcterms:created xsi:type="dcterms:W3CDTF">2023-06-22T05:50:15Z</dcterms:created>
  <dcterms:modified xsi:type="dcterms:W3CDTF">2023-06-27T11:48:50Z</dcterms:modified>
</cp:coreProperties>
</file>